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90" r:id="rId4"/>
    <p:sldId id="260" r:id="rId5"/>
    <p:sldId id="264" r:id="rId6"/>
    <p:sldId id="261" r:id="rId7"/>
    <p:sldId id="278" r:id="rId8"/>
    <p:sldId id="279" r:id="rId9"/>
    <p:sldId id="280" r:id="rId10"/>
    <p:sldId id="281" r:id="rId11"/>
    <p:sldId id="282" r:id="rId12"/>
    <p:sldId id="26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63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91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5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1ED30DB-4E75-DC04-7368-CE8005DF9B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9E088483-804F-45BE-7864-9129BB819A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30B1F783-9A14-E0AD-3534-F7D7E46E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F56C96C-EA0B-FE4B-95FB-C1BE5A02E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9C3272A-FD19-083E-9FC2-64B592E1D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389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A73A5261-EF62-02DC-DE3E-3EF24AD3C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9DE3510-7BB3-F73D-049E-999EBF2F64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DFE3AE8-6E18-A714-8CC4-770A83B90A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08F9F4B2-D0E7-C49C-A035-B9312FF4E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2F295A70-DBF5-3E61-721C-6EB453875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06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7C9CE6A7-DCBD-2B71-EA49-12610A13A8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3F484CF1-D957-9CE3-2D2E-193C4ADDA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3E1FD2-1CAE-94C3-D57D-C79574FFE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D6B75D8D-B698-D2BC-C1E2-92B9A83CE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4AC8DDA3-1C24-8EDA-93CB-0EAE94389F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2066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BEC95E39-EED0-FF35-1399-9C1E0E3DF3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5814285-EC82-ED74-43E0-2F7E42500E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4618B6C-1BD7-C4C2-C33F-34C813A1F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BE48C90-3D22-DFB3-7AC1-C30074CA7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42BDA048-145E-E48A-7173-2542FD6C0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98F31D1C-4A51-0E2B-942E-462B21C8A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10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25123CD3-5C27-B87B-B42C-572E5170A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A47B0304-746C-6791-9866-BECA4DA7C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26727908-3568-0E42-89B9-5B3087DB65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F9037519-E6C2-D87E-7CF0-BF5B1CFFC1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53C05BFD-54D0-66F1-9F49-613D9BCB4F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99FAAC8F-B075-B4C1-BBAF-0EFFAC1C6B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05FA49AD-6F96-AE36-56A2-3AE17DC9C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B977D770-4C3C-227D-E173-F14250AD3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71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A7787D2-AA29-163C-D470-C101BC437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B0359F8F-67C6-73B4-7546-AE7CB328E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4855C1B7-B83C-E694-0201-4AB9C7875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653DD61A-87F2-05C4-FF0C-8A7415150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301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6A542400-3A99-0372-5103-F7EC69812B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076478A3-40D0-15FF-B877-C246441E9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C4A57D9E-AD49-F11B-6159-518B08C39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762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C7F76BF-42E3-5EEF-0494-16796D8DE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22D184BD-BA6D-8870-0E7F-71A7AA8BC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61CCF0DE-E1AC-13C9-B26F-757B9DA033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B1BA87FA-FAE2-0824-52BC-7662AF111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DC3226B4-E8AB-2934-B7B0-1FCA8B7FFB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44E03A4-64E4-E869-F091-A7DCB467B2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00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47D06FD-4A4D-3B0C-571E-2A5147803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C41ACE39-2A2B-E5A6-4448-5D9D939C88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E87BC5EB-CEF6-7A38-A258-17AB7D260E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51E3651C-68E2-C3C8-E893-30995430C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703AA97C-CBF0-8D69-3A09-5AC0FBFFB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ABBF8346-BB8C-7124-94EE-A86AC17C4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7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1062CE59-3D36-1BDA-651B-D61E8CC11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85A7B350-2D5F-41E2-649F-A9E95286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43ED10CC-9328-2320-0E2B-D90D9AF44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6A15AAF4-AACD-ADD4-64A2-73750168A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5BF87D95-4AAA-1541-8180-EA89938F8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95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F11D87B5-7BAD-7A72-6B9B-85B4D547CD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CBF7FA44-6BD9-1485-2A72-A726E08B2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0E09BD76-68B6-CEAB-4983-27B5B765D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94DC252D-E0B9-C0B7-8CB5-9DBF811D3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E997BEF-48E7-BCB6-9CA3-ADA0E97FF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6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bg1"/>
            </a:gs>
            <a:gs pos="46000">
              <a:srgbClr val="FFC3C3"/>
            </a:gs>
            <a:gs pos="73000">
              <a:srgbClr val="FF434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961B87EE-FB0A-C41F-7668-ED7E29B25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693ED85A-611A-B86D-9471-10066C74E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8EE5E18-9781-4228-F85A-41C55B7814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B44AC-1398-4924-BF8B-3DC344C57EA0}" type="datetimeFigureOut">
              <a:rPr lang="fr-FR" smtClean="0"/>
              <a:t>11/06/2024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B7D2F499-9FD9-346E-03E6-4157CB80B9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1F4D9062-E274-61ED-3518-122EB1858B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67FFD-FB06-4B0A-8950-BBFC6B034395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784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2" Type="http://schemas.microsoft.com/office/2007/relationships/media" Target="../media/media4.mp3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6.jpg"/><Relationship Id="rId5" Type="http://schemas.openxmlformats.org/officeDocument/2006/relationships/image" Target="../media/image2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jp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8.mp3"/><Relationship Id="rId2" Type="http://schemas.openxmlformats.org/officeDocument/2006/relationships/audio" Target="NULL" TargetMode="External"/><Relationship Id="rId1" Type="http://schemas.openxmlformats.org/officeDocument/2006/relationships/tags" Target="../tags/tag2.xml"/><Relationship Id="rId6" Type="http://schemas.openxmlformats.org/officeDocument/2006/relationships/image" Target="../media/image11.jp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9.mp3"/><Relationship Id="rId7" Type="http://schemas.openxmlformats.org/officeDocument/2006/relationships/image" Target="../media/image13.jpeg"/><Relationship Id="rId2" Type="http://schemas.openxmlformats.org/officeDocument/2006/relationships/audio" Target="NULL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12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p3"/><Relationship Id="rId7" Type="http://schemas.openxmlformats.org/officeDocument/2006/relationships/image" Target="../media/image15.jpg"/><Relationship Id="rId2" Type="http://schemas.microsoft.com/office/2007/relationships/media" Target="../media/media10.mp3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14.jp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audio" Target="../media/media11.mp3"/><Relationship Id="rId7" Type="http://schemas.openxmlformats.org/officeDocument/2006/relationships/image" Target="../media/image17.jpg"/><Relationship Id="rId2" Type="http://schemas.microsoft.com/office/2007/relationships/media" Target="../media/media11.mp3"/><Relationship Id="rId1" Type="http://schemas.openxmlformats.org/officeDocument/2006/relationships/tags" Target="../tags/tag5.xml"/><Relationship Id="rId6" Type="http://schemas.openxmlformats.org/officeDocument/2006/relationships/image" Target="../media/image16.jp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5" Type="http://schemas.openxmlformats.org/officeDocument/2006/relationships/image" Target="../media/image19.jpe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2.jpe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image" Target="../media/image21.jpeg"/><Relationship Id="rId5" Type="http://schemas.openxmlformats.org/officeDocument/2006/relationships/image" Target="../media/image2.png"/><Relationship Id="rId10" Type="http://schemas.openxmlformats.org/officeDocument/2006/relationships/image" Target="../media/image25.jpeg"/><Relationship Id="rId4" Type="http://schemas.openxmlformats.org/officeDocument/2006/relationships/image" Target="../media/image20.jpg"/><Relationship Id="rId9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8.jpeg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6" Type="http://schemas.openxmlformats.org/officeDocument/2006/relationships/image" Target="../media/image27.jpeg"/><Relationship Id="rId5" Type="http://schemas.openxmlformats.org/officeDocument/2006/relationships/image" Target="../media/image2.png"/><Relationship Id="rId4" Type="http://schemas.openxmlformats.org/officeDocument/2006/relationships/image" Target="../media/image2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p3"/><Relationship Id="rId2" Type="http://schemas.microsoft.com/office/2007/relationships/media" Target="../media/media15.mp3"/><Relationship Id="rId1" Type="http://schemas.openxmlformats.org/officeDocument/2006/relationships/tags" Target="../tags/tag6.xml"/><Relationship Id="rId6" Type="http://schemas.openxmlformats.org/officeDocument/2006/relationships/image" Target="../media/image29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1.jpg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6" Type="http://schemas.openxmlformats.org/officeDocument/2006/relationships/image" Target="../media/image2.png"/><Relationship Id="rId5" Type="http://schemas.openxmlformats.org/officeDocument/2006/relationships/image" Target="../media/image30.jpg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p3"/><Relationship Id="rId1" Type="http://schemas.microsoft.com/office/2007/relationships/media" Target="../media/media17.mp3"/><Relationship Id="rId5" Type="http://schemas.openxmlformats.org/officeDocument/2006/relationships/image" Target="../media/image2.png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microsoft.com/office/2007/relationships/media" Target="../media/media18.mp3"/><Relationship Id="rId1" Type="http://schemas.openxmlformats.org/officeDocument/2006/relationships/audio" Target="NULL" TargetMode="Externa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2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media19.mp3"/><Relationship Id="rId7" Type="http://schemas.openxmlformats.org/officeDocument/2006/relationships/image" Target="../media/image2.png"/><Relationship Id="rId2" Type="http://schemas.microsoft.com/office/2007/relationships/media" Target="../media/media19.mp3"/><Relationship Id="rId1" Type="http://schemas.openxmlformats.org/officeDocument/2006/relationships/tags" Target="../tags/tag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0.mp3"/><Relationship Id="rId1" Type="http://schemas.microsoft.com/office/2007/relationships/media" Target="../media/media20.mp3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1.jpeg"/><Relationship Id="rId2" Type="http://schemas.openxmlformats.org/officeDocument/2006/relationships/audio" Target="../media/media21.mp3"/><Relationship Id="rId1" Type="http://schemas.microsoft.com/office/2007/relationships/media" Target="../media/media21.mp3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2.png"/><Relationship Id="rId9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8.jpeg"/><Relationship Id="rId2" Type="http://schemas.openxmlformats.org/officeDocument/2006/relationships/audio" Target="../media/media22.mp3"/><Relationship Id="rId1" Type="http://schemas.microsoft.com/office/2007/relationships/media" Target="../media/media22.mp3"/><Relationship Id="rId6" Type="http://schemas.openxmlformats.org/officeDocument/2006/relationships/image" Target="../media/image2.png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3.mp3"/><Relationship Id="rId1" Type="http://schemas.microsoft.com/office/2007/relationships/media" Target="../media/media23.mp3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6.jpeg"/><Relationship Id="rId2" Type="http://schemas.openxmlformats.org/officeDocument/2006/relationships/audio" Target="../media/media24.mp3"/><Relationship Id="rId1" Type="http://schemas.microsoft.com/office/2007/relationships/media" Target="../media/media24.mp3"/><Relationship Id="rId6" Type="http://schemas.openxmlformats.org/officeDocument/2006/relationships/image" Target="../media/image2.png"/><Relationship Id="rId5" Type="http://schemas.openxmlformats.org/officeDocument/2006/relationships/image" Target="../media/image55.jpg"/><Relationship Id="rId4" Type="http://schemas.openxmlformats.org/officeDocument/2006/relationships/image" Target="../media/image5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0.jpeg"/><Relationship Id="rId2" Type="http://schemas.openxmlformats.org/officeDocument/2006/relationships/audio" Target="../media/media25.mp3"/><Relationship Id="rId1" Type="http://schemas.microsoft.com/office/2007/relationships/media" Target="../media/media25.mp3"/><Relationship Id="rId6" Type="http://schemas.openxmlformats.org/officeDocument/2006/relationships/image" Target="../media/image59.jpeg"/><Relationship Id="rId5" Type="http://schemas.openxmlformats.org/officeDocument/2006/relationships/image" Target="../media/image2.png"/><Relationship Id="rId4" Type="http://schemas.openxmlformats.org/officeDocument/2006/relationships/image" Target="../media/image58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4.jpg"/><Relationship Id="rId2" Type="http://schemas.openxmlformats.org/officeDocument/2006/relationships/audio" Target="../media/media26.mp3"/><Relationship Id="rId1" Type="http://schemas.microsoft.com/office/2007/relationships/media" Target="../media/media26.mp3"/><Relationship Id="rId6" Type="http://schemas.openxmlformats.org/officeDocument/2006/relationships/image" Target="../media/image63.jpg"/><Relationship Id="rId5" Type="http://schemas.openxmlformats.org/officeDocument/2006/relationships/image" Target="../media/image62.jpeg"/><Relationship Id="rId4" Type="http://schemas.openxmlformats.org/officeDocument/2006/relationships/image" Target="../media/image2.png"/><Relationship Id="rId9" Type="http://schemas.openxmlformats.org/officeDocument/2006/relationships/image" Target="../media/image66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9.jpeg"/><Relationship Id="rId2" Type="http://schemas.openxmlformats.org/officeDocument/2006/relationships/audio" Target="../media/media27.mp3"/><Relationship Id="rId1" Type="http://schemas.microsoft.com/office/2007/relationships/media" Target="../media/media27.mp3"/><Relationship Id="rId6" Type="http://schemas.openxmlformats.org/officeDocument/2006/relationships/image" Target="../media/image2.png"/><Relationship Id="rId5" Type="http://schemas.openxmlformats.org/officeDocument/2006/relationships/image" Target="../media/image68.jpg"/><Relationship Id="rId4" Type="http://schemas.openxmlformats.org/officeDocument/2006/relationships/image" Target="../media/image67.jpg"/><Relationship Id="rId9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4.jpeg"/><Relationship Id="rId2" Type="http://schemas.openxmlformats.org/officeDocument/2006/relationships/audio" Target="../media/media28.mp3"/><Relationship Id="rId1" Type="http://schemas.microsoft.com/office/2007/relationships/media" Target="../media/media28.mp3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7.png"/><Relationship Id="rId2" Type="http://schemas.openxmlformats.org/officeDocument/2006/relationships/audio" Target="../media/media29.mp3"/><Relationship Id="rId1" Type="http://schemas.microsoft.com/office/2007/relationships/media" Target="../media/media29.mp3"/><Relationship Id="rId6" Type="http://schemas.openxmlformats.org/officeDocument/2006/relationships/image" Target="../media/image2.png"/><Relationship Id="rId5" Type="http://schemas.openxmlformats.org/officeDocument/2006/relationships/image" Target="../media/image76.jpg"/><Relationship Id="rId10" Type="http://schemas.openxmlformats.org/officeDocument/2006/relationships/image" Target="../media/image80.jpg"/><Relationship Id="rId4" Type="http://schemas.openxmlformats.org/officeDocument/2006/relationships/image" Target="../media/image75.jpg"/><Relationship Id="rId9" Type="http://schemas.openxmlformats.org/officeDocument/2006/relationships/image" Target="../media/image79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3.jpg"/><Relationship Id="rId2" Type="http://schemas.openxmlformats.org/officeDocument/2006/relationships/audio" Target="../media/media30.mp3"/><Relationship Id="rId1" Type="http://schemas.microsoft.com/office/2007/relationships/media" Target="../media/media30.mp3"/><Relationship Id="rId6" Type="http://schemas.openxmlformats.org/officeDocument/2006/relationships/image" Target="../media/image2.png"/><Relationship Id="rId5" Type="http://schemas.openxmlformats.org/officeDocument/2006/relationships/image" Target="../media/image82.jpeg"/><Relationship Id="rId4" Type="http://schemas.openxmlformats.org/officeDocument/2006/relationships/image" Target="../media/image8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7.jpeg"/><Relationship Id="rId2" Type="http://schemas.openxmlformats.org/officeDocument/2006/relationships/audio" Target="../media/media31.mp3"/><Relationship Id="rId1" Type="http://schemas.microsoft.com/office/2007/relationships/media" Target="../media/media31.mp3"/><Relationship Id="rId6" Type="http://schemas.openxmlformats.org/officeDocument/2006/relationships/image" Target="../media/image2.png"/><Relationship Id="rId5" Type="http://schemas.openxmlformats.org/officeDocument/2006/relationships/image" Target="../media/image86.jpg"/><Relationship Id="rId10" Type="http://schemas.openxmlformats.org/officeDocument/2006/relationships/image" Target="../media/image90.jpeg"/><Relationship Id="rId4" Type="http://schemas.openxmlformats.org/officeDocument/2006/relationships/image" Target="../media/image85.jpg"/><Relationship Id="rId9" Type="http://schemas.openxmlformats.org/officeDocument/2006/relationships/image" Target="../media/image89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2.mp3"/><Relationship Id="rId1" Type="http://schemas.microsoft.com/office/2007/relationships/media" Target="../media/media32.mp3"/><Relationship Id="rId6" Type="http://schemas.openxmlformats.org/officeDocument/2006/relationships/image" Target="../media/image2.png"/><Relationship Id="rId5" Type="http://schemas.openxmlformats.org/officeDocument/2006/relationships/image" Target="../media/image92.jpg"/><Relationship Id="rId4" Type="http://schemas.openxmlformats.org/officeDocument/2006/relationships/image" Target="../media/image9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95.png"/><Relationship Id="rId2" Type="http://schemas.openxmlformats.org/officeDocument/2006/relationships/audio" Target="../media/media33.mp3"/><Relationship Id="rId1" Type="http://schemas.microsoft.com/office/2007/relationships/media" Target="../media/media33.mp3"/><Relationship Id="rId6" Type="http://schemas.openxmlformats.org/officeDocument/2006/relationships/image" Target="../media/image2.png"/><Relationship Id="rId5" Type="http://schemas.openxmlformats.org/officeDocument/2006/relationships/image" Target="../media/image94.jpg"/><Relationship Id="rId4" Type="http://schemas.openxmlformats.org/officeDocument/2006/relationships/image" Target="../media/image93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4.mp3"/><Relationship Id="rId7" Type="http://schemas.openxmlformats.org/officeDocument/2006/relationships/image" Target="../media/image97.jpg"/><Relationship Id="rId2" Type="http://schemas.microsoft.com/office/2007/relationships/media" Target="../media/media34.mp3"/><Relationship Id="rId1" Type="http://schemas.openxmlformats.org/officeDocument/2006/relationships/tags" Target="../tags/tag8.xml"/><Relationship Id="rId6" Type="http://schemas.openxmlformats.org/officeDocument/2006/relationships/image" Target="../media/image96.jp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7AF4E63-ED73-8465-564F-A4E1F5203779}"/>
              </a:ext>
            </a:extLst>
          </p:cNvPr>
          <p:cNvSpPr/>
          <p:nvPr/>
        </p:nvSpPr>
        <p:spPr>
          <a:xfrm>
            <a:off x="88900" y="350748"/>
            <a:ext cx="1201420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3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30 </a:t>
            </a:r>
            <a:r>
              <a:rPr lang="fr-FR" sz="1380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lat</a:t>
            </a:r>
            <a:r>
              <a:rPr lang="fr-FR" sz="13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 </a:t>
            </a:r>
            <a:r>
              <a:rPr lang="fr-FR" sz="13800" dirty="0" err="1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minęło</a:t>
            </a:r>
            <a:r>
              <a:rPr lang="fr-FR" sz="13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…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xmlns="" id="{38E16449-488A-2D04-8EA8-078410D7EC5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8" t="8333" r="9445" b="30371"/>
          <a:stretch/>
        </p:blipFill>
        <p:spPr>
          <a:xfrm rot="21234327">
            <a:off x="406486" y="2111042"/>
            <a:ext cx="6493858" cy="441470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C3A9FD17-BEA8-66A1-D4C5-BB85D505424B}"/>
              </a:ext>
            </a:extLst>
          </p:cNvPr>
          <p:cNvSpPr/>
          <p:nvPr/>
        </p:nvSpPr>
        <p:spPr>
          <a:xfrm rot="869036">
            <a:off x="6279281" y="3162925"/>
            <a:ext cx="586740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8800" b="1" cap="none" spc="0" dirty="0">
                <a:ln w="0"/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Monotype Corsiva" panose="03010101010201010101" pitchFamily="66" charset="0"/>
              </a:rPr>
              <a:t>1994-2024</a:t>
            </a:r>
          </a:p>
        </p:txBody>
      </p:sp>
      <p:pic>
        <p:nvPicPr>
          <p:cNvPr id="2" name="AUD-20240607-WA0047">
            <a:hlinkClick r:id="" action="ppaction://media"/>
            <a:extLst>
              <a:ext uri="{FF2B5EF4-FFF2-40B4-BE49-F238E27FC236}">
                <a16:creationId xmlns:a16="http://schemas.microsoft.com/office/drawing/2014/main" xmlns="" id="{292C411A-A8E8-4AA0-28CC-08775D439A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06401" y="2248968"/>
            <a:ext cx="406400" cy="406400"/>
          </a:xfrm>
          <a:prstGeom prst="rect">
            <a:avLst/>
          </a:prstGeom>
        </p:spPr>
      </p:pic>
      <p:pic>
        <p:nvPicPr>
          <p:cNvPr id="3" name="Twilight - The meadow">
            <a:hlinkClick r:id="" action="ppaction://media"/>
            <a:extLst>
              <a:ext uri="{FF2B5EF4-FFF2-40B4-BE49-F238E27FC236}">
                <a16:creationId xmlns:a16="http://schemas.microsoft.com/office/drawing/2014/main" xmlns="" id="{D6D34AE9-D080-78B8-7BFA-24E1804DB65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46935" y="350748"/>
            <a:ext cx="263951" cy="26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9060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4519">
        <p15:prstTrans prst="curtains"/>
      </p:transition>
    </mc:Choice>
    <mc:Fallback xmlns="">
      <p:transition spd="slow" advClick="0" advTm="451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2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4545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playEvt time="3" objId="2"/>
        <p14:stopEvt time="324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34A82F0-E373-80B6-8365-D04D8C646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182" y="92468"/>
            <a:ext cx="11489635" cy="1838978"/>
          </a:xfrm>
        </p:spPr>
        <p:txBody>
          <a:bodyPr>
            <a:normAutofit/>
          </a:bodyPr>
          <a:lstStyle/>
          <a:p>
            <a:pPr algn="ctr"/>
            <a:r>
              <a:rPr lang="fr-FR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Historia </a:t>
            </a:r>
            <a:r>
              <a:rPr lang="fr-FR" sz="6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Polskiej</a:t>
            </a:r>
            <a:r>
              <a:rPr lang="fr-FR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l-PL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Szkoły</a:t>
            </a:r>
            <a:r>
              <a:rPr lang="fr-FR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 </a:t>
            </a:r>
            <a:r>
              <a:rPr lang="fr-FR" sz="6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Strasburgu</a:t>
            </a:r>
            <a:r>
              <a:rPr lang="fr-FR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l-PL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sięga</a:t>
            </a:r>
            <a:r>
              <a:rPr lang="fr-FR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XX </a:t>
            </a:r>
            <a:r>
              <a:rPr lang="fr-FR" sz="6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wieku</a:t>
            </a:r>
            <a:endParaRPr lang="pl-PL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Symbol zastępczy tekstu 5">
            <a:extLst>
              <a:ext uri="{FF2B5EF4-FFF2-40B4-BE49-F238E27FC236}">
                <a16:creationId xmlns:a16="http://schemas.microsoft.com/office/drawing/2014/main" xmlns="" id="{4C5EDA88-FE68-99B7-0155-6EA8D2E4EC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39359" y="2162049"/>
            <a:ext cx="10313277" cy="2079660"/>
          </a:xfrm>
        </p:spPr>
        <p:txBody>
          <a:bodyPr>
            <a:normAutofit/>
          </a:bodyPr>
          <a:lstStyle/>
          <a:p>
            <a:pPr algn="ctr"/>
            <a:r>
              <a:rPr lang="fr-FR" sz="44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Brzmi</a:t>
            </a:r>
            <a:r>
              <a:rPr lang="fr-FR" sz="4400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44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odlegle</a:t>
            </a:r>
            <a:r>
              <a:rPr lang="fr-FR" sz="4400" dirty="0">
                <a:solidFill>
                  <a:srgbClr val="002060"/>
                </a:solidFill>
                <a:latin typeface="Monotype Corsiva" panose="03010101010201010101" pitchFamily="66" charset="0"/>
              </a:rPr>
              <a:t>…   Ale po </a:t>
            </a:r>
            <a:r>
              <a:rPr lang="fr-FR" sz="44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kolei</a:t>
            </a:r>
            <a:r>
              <a:rPr lang="fr-FR" sz="4400" dirty="0">
                <a:solidFill>
                  <a:srgbClr val="002060"/>
                </a:solidFill>
                <a:latin typeface="Monotype Corsiva" panose="03010101010201010101" pitchFamily="66" charset="0"/>
              </a:rPr>
              <a:t>…</a:t>
            </a:r>
            <a:endParaRPr lang="fr-FR" sz="4400" dirty="0">
              <a:latin typeface="Monotype Corsiva" panose="03010101010201010101" pitchFamily="66" charset="0"/>
            </a:endParaRPr>
          </a:p>
        </p:txBody>
      </p:sp>
      <p:pic>
        <p:nvPicPr>
          <p:cNvPr id="3" name="AUD-20240607-WA0057">
            <a:hlinkClick r:id="" action="ppaction://media"/>
            <a:extLst>
              <a:ext uri="{FF2B5EF4-FFF2-40B4-BE49-F238E27FC236}">
                <a16:creationId xmlns:a16="http://schemas.microsoft.com/office/drawing/2014/main" xmlns="" id="{CB3957FB-F5EA-FC43-DDBE-D0A3668203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29160" y="1232613"/>
            <a:ext cx="406400" cy="4064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0A1E2926-2293-1E4A-05B8-68E3CA8BBA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83498" y="3201879"/>
            <a:ext cx="9225001" cy="35636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48152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2709">
        <p15:prstTrans prst="peelOff"/>
      </p:transition>
    </mc:Choice>
    <mc:Fallback xmlns="">
      <p:transition spd="slow" advClick="0" advTm="127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9741" objId="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390546E-679E-7CF7-7D94-8837D534E4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2274" y="0"/>
            <a:ext cx="7513834" cy="2054831"/>
          </a:xfrm>
        </p:spPr>
        <p:txBody>
          <a:bodyPr>
            <a:normAutofit fontScale="90000"/>
          </a:bodyPr>
          <a:lstStyle/>
          <a:p>
            <a:r>
              <a:rPr lang="fr-FR" sz="6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Rok</a:t>
            </a:r>
            <a:r>
              <a:rPr lang="fr-FR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 1992- </a:t>
            </a:r>
            <a:r>
              <a:rPr lang="pl-PL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początki</a:t>
            </a:r>
            <a:r>
              <a:rPr lang="fr-FR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6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Polskiej</a:t>
            </a:r>
            <a:r>
              <a:rPr lang="fr-FR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Szkoły</a:t>
            </a:r>
            <a:r>
              <a:rPr lang="fr-FR" sz="6000" dirty="0">
                <a:solidFill>
                  <a:srgbClr val="002060"/>
                </a:solidFill>
                <a:latin typeface="Monotype Corsiva" panose="03010101010201010101" pitchFamily="66" charset="0"/>
              </a:rPr>
              <a:t> w </a:t>
            </a:r>
            <a:r>
              <a:rPr lang="fr-FR" sz="6000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Strasburgu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05695545-0376-987E-8A7E-6EF0EC0F2E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1061" y="2321960"/>
            <a:ext cx="5952162" cy="3821986"/>
          </a:xfrm>
        </p:spPr>
        <p:txBody>
          <a:bodyPr>
            <a:norm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Wszystko zaczęło się przy Polskim Kościele w parafii pod wezwaniem Matki Bożej z Lourdes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 Z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pomocą Księdza Stanisława Kupczaka i dzięki przychylnej postawie Polskiej Misji Katolickiej.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Pierwsze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lekcje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prowadziła pani Agnieszka Marton.</a:t>
            </a:r>
          </a:p>
          <a:p>
            <a:endParaRPr lang="fr-FR" dirty="0"/>
          </a:p>
        </p:txBody>
      </p:sp>
      <p:pic>
        <p:nvPicPr>
          <p:cNvPr id="5" name="Obraz 4" descr="Obraz zawierający niebo, na wolnym powietrzu, budynek, architektura&#10;&#10;Opis wygenerowany automatycznie">
            <a:extLst>
              <a:ext uri="{FF2B5EF4-FFF2-40B4-BE49-F238E27FC236}">
                <a16:creationId xmlns:a16="http://schemas.microsoft.com/office/drawing/2014/main" xmlns="" id="{0A337857-104A-116E-D294-F7CFAEA063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5" r="517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AUD-20240607-WA0033">
            <a:hlinkClick r:id="" action="ppaction://media"/>
            <a:extLst>
              <a:ext uri="{FF2B5EF4-FFF2-40B4-BE49-F238E27FC236}">
                <a16:creationId xmlns:a16="http://schemas.microsoft.com/office/drawing/2014/main" xmlns="" id="{6F2160E7-3604-487F-F200-3FB665A2E7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65384" y="1438097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371677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2270">
        <p15:prstTrans prst="peelOff"/>
      </p:transition>
    </mc:Choice>
    <mc:Fallback xmlns="">
      <p:transition spd="slow" advClick="0" advTm="32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91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202" objId="4"/>
        <p14:stopEvt time="31143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E9853109-D11E-5ACF-F9C9-97CA95AB92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9562" y="192414"/>
            <a:ext cx="11208470" cy="1447849"/>
          </a:xfrm>
        </p:spPr>
        <p:txBody>
          <a:bodyPr>
            <a:normAutofit/>
          </a:bodyPr>
          <a:lstStyle/>
          <a:p>
            <a:r>
              <a:rPr lang="fr-FR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Rok</a:t>
            </a:r>
            <a:r>
              <a:rPr lang="fr-F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1994- </a:t>
            </a:r>
            <a:r>
              <a:rPr lang="pl-PL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Szkoła Polska istnieje oficjalnie jako instytucja podlegająca pod MEN w Polsce.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437ADDAE-661D-7FEB-175E-F680D46EB4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562" y="1850064"/>
            <a:ext cx="11418150" cy="2126512"/>
          </a:xfrm>
        </p:spPr>
        <p:txBody>
          <a:bodyPr>
            <a:normAutofit/>
          </a:bodyPr>
          <a:lstStyle/>
          <a:p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Mimo kolejn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ych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zmian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nazw szkoły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wśród Polonii i Polaków, nazw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« Szkoła Polska » funkcjonowała nadal i tak pozostało do dziś.</a:t>
            </a:r>
          </a:p>
        </p:txBody>
      </p:sp>
      <p:pic>
        <p:nvPicPr>
          <p:cNvPr id="5" name="Obraz 4" descr="Obraz zawierający tekst, Czcionka, design&#10;&#10;Opis wygenerowany automatycznie">
            <a:extLst>
              <a:ext uri="{FF2B5EF4-FFF2-40B4-BE49-F238E27FC236}">
                <a16:creationId xmlns:a16="http://schemas.microsoft.com/office/drawing/2014/main" xmlns="" id="{FD93D5B4-E4AE-1AE2-A22E-7F7605FD0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88" y="3678864"/>
            <a:ext cx="4819182" cy="15762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AUD-20240607-WA0056">
            <a:hlinkClick r:id="" action="ppaction://media"/>
            <a:extLst>
              <a:ext uri="{FF2B5EF4-FFF2-40B4-BE49-F238E27FC236}">
                <a16:creationId xmlns:a16="http://schemas.microsoft.com/office/drawing/2014/main" xmlns="" id="{C53CC807-DF9C-F684-F61C-98723F9D19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499029" y="1132995"/>
            <a:ext cx="406400" cy="406400"/>
          </a:xfrm>
          <a:prstGeom prst="rect">
            <a:avLst/>
          </a:prstGeom>
        </p:spPr>
      </p:pic>
      <p:pic>
        <p:nvPicPr>
          <p:cNvPr id="7" name="Obraz 6" descr="Obraz zawierający tekst, projekt graficzny, zrzut ekranu, Czcionka&#10;&#10;Opis wygenerowany automatycznie">
            <a:extLst>
              <a:ext uri="{FF2B5EF4-FFF2-40B4-BE49-F238E27FC236}">
                <a16:creationId xmlns:a16="http://schemas.microsoft.com/office/drawing/2014/main" xmlns="" id="{90B9E16A-11E9-6367-BE1C-B06113D668A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60" t="22447" r="5525" b="49415"/>
          <a:stretch/>
        </p:blipFill>
        <p:spPr>
          <a:xfrm>
            <a:off x="6908532" y="3148161"/>
            <a:ext cx="3949829" cy="300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1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4311">
        <p15:prstTrans prst="peelOff"/>
      </p:transition>
    </mc:Choice>
    <mc:Fallback xmlns="">
      <p:transition spd="slow" advClick="0" advTm="243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24167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xmlns="" id="{9B7AD9F6-8CE7-4299-8FC6-328F4DCD3F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xmlns="" id="{0DF4137F-78BB-1A24-F305-BCE0B4AD09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495" y="130977"/>
            <a:ext cx="5315650" cy="936281"/>
          </a:xfrm>
        </p:spPr>
        <p:txBody>
          <a:bodyPr anchor="b">
            <a:normAutofit/>
          </a:bodyPr>
          <a:lstStyle/>
          <a:p>
            <a:r>
              <a:rPr lang="pl-PL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Rok 1996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606B3DA4-4932-F347-1ACA-BB59B2B7C6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096" y="1198225"/>
            <a:ext cx="4845104" cy="5116775"/>
          </a:xfrm>
        </p:spPr>
        <p:txBody>
          <a:bodyPr>
            <a:normAutofit/>
          </a:bodyPr>
          <a:lstStyle/>
          <a:p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Dzięki staraniom 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Konsutalu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RP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w Strasburgu,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władze miasta bezpłatnie udostępniły sale lekcyjne w budynku szkoły podstawowej przy ulicy świętej Magdaleny. Była to już szkoła z prawdziwego zdarzenia. 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xmlns="" id="{F49775AF-8896-43EE-92C6-83497D6DC5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90338" y="4409267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Obraz 4" descr="Obraz zawierający na wolnym powietrzu, chmura, drzewo, niebo&#10;&#10;Opis wygenerowany automatycznie">
            <a:extLst>
              <a:ext uri="{FF2B5EF4-FFF2-40B4-BE49-F238E27FC236}">
                <a16:creationId xmlns:a16="http://schemas.microsoft.com/office/drawing/2014/main" xmlns="" id="{AF920998-9A6F-55E3-99A8-CC30CAF8F9F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0" r="2273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6" name="AUD-20240607-WA0043">
            <a:hlinkClick r:id="" action="ppaction://media"/>
            <a:extLst>
              <a:ext uri="{FF2B5EF4-FFF2-40B4-BE49-F238E27FC236}">
                <a16:creationId xmlns:a16="http://schemas.microsoft.com/office/drawing/2014/main" xmlns="" id="{F97E41B9-AF53-ADF9-4715-DBBFC78427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61858" y="54369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575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1054">
        <p15:prstTrans prst="peelOff"/>
      </p:transition>
    </mc:Choice>
    <mc:Fallback xmlns="">
      <p:transition spd="slow" advClick="0" advTm="210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80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6"/>
        <p14:stopEvt time="18835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4BF08D94-74A8-CFD9-F0DF-A64043653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2443" y="170121"/>
            <a:ext cx="9144000" cy="663068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Dyrekcja</a:t>
            </a:r>
            <a:endParaRPr lang="pl-PL" sz="36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F08BA478-0064-4F9C-BAAB-87B623C959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26243" y="1024574"/>
            <a:ext cx="12211091" cy="4185379"/>
          </a:xfrm>
        </p:spPr>
        <p:txBody>
          <a:bodyPr>
            <a:normAutofit/>
          </a:bodyPr>
          <a:lstStyle/>
          <a:p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Pierwszą dyrektorką Szkoły Polskiej została pani Marta Czarlińska.</a:t>
            </a:r>
          </a:p>
          <a:p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 1995 roku kierownictwo w Szkole przejęła pani Beata Koel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bl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en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a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dw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 lata później pani Anna Cieplińska.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</a:p>
          <a:p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Od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2002 do 2012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roku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funkcję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kierownika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pełniła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Pani Barbara Geber.</a:t>
            </a:r>
          </a:p>
          <a:p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latach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2012-2019 na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stanowisko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kierownika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powróciła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Pani Anna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Cieplińska.</a:t>
            </a:r>
          </a:p>
          <a:p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Od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roku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2019 do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dnia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dzisiejszego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funkcję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dyrektora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pełni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Pani Maria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Godwod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-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Różańska</a:t>
            </a:r>
          </a:p>
          <a:p>
            <a:endParaRPr lang="pl-PL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AUD-20240607-WA0049">
            <a:hlinkClick r:id="" action="ppaction://media"/>
            <a:extLst>
              <a:ext uri="{FF2B5EF4-FFF2-40B4-BE49-F238E27FC236}">
                <a16:creationId xmlns:a16="http://schemas.microsoft.com/office/drawing/2014/main" xmlns="" id="{86F0B72A-7A9B-CA47-3529-3735388E49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570895" y="298455"/>
            <a:ext cx="406400" cy="406400"/>
          </a:xfrm>
          <a:prstGeom prst="rect">
            <a:avLst/>
          </a:prstGeom>
        </p:spPr>
      </p:pic>
      <p:pic>
        <p:nvPicPr>
          <p:cNvPr id="6" name="Obraz 5" descr="Obraz zawierający człowiek, ściana, osoba, w pomieszczeniu&#10;&#10;Opis wygenerowany automatycznie">
            <a:extLst>
              <a:ext uri="{FF2B5EF4-FFF2-40B4-BE49-F238E27FC236}">
                <a16:creationId xmlns:a16="http://schemas.microsoft.com/office/drawing/2014/main" xmlns="" id="{2AC7CC2D-04B3-CC0D-778A-AF6633D9FEB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98" r="10881"/>
          <a:stretch/>
        </p:blipFill>
        <p:spPr>
          <a:xfrm rot="4911987">
            <a:off x="890642" y="4114531"/>
            <a:ext cx="2814478" cy="219084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Obraz 7" descr="Obraz zawierający ubrania, regał na książki, Ludzka twarz, w pomieszczeniu&#10;&#10;Opis wygenerowany automatycznie">
            <a:extLst>
              <a:ext uri="{FF2B5EF4-FFF2-40B4-BE49-F238E27FC236}">
                <a16:creationId xmlns:a16="http://schemas.microsoft.com/office/drawing/2014/main" xmlns="" id="{AD4A1E0F-4C9F-F3FB-09AE-C5EB07D3F3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6032" y="4023479"/>
            <a:ext cx="3919631" cy="180994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Obraz 6" descr="Obraz zawierający ubrania, osoba, Ludzka twarz, obuwie&#10;&#10;Opis wygenerowany automatycznie">
            <a:extLst>
              <a:ext uri="{FF2B5EF4-FFF2-40B4-BE49-F238E27FC236}">
                <a16:creationId xmlns:a16="http://schemas.microsoft.com/office/drawing/2014/main" xmlns="" id="{49FC2749-84BC-F08A-F7CB-AEACAA1392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33" t="13605" r="14311" b="50021"/>
          <a:stretch/>
        </p:blipFill>
        <p:spPr>
          <a:xfrm rot="270679">
            <a:off x="8904090" y="3491083"/>
            <a:ext cx="1658224" cy="287473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8892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7953">
        <p15:prstTrans prst="peelOff"/>
      </p:transition>
    </mc:Choice>
    <mc:Fallback xmlns="">
      <p:transition spd="slow" advClick="0" advTm="47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2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4"/>
        <p14:stopEvt time="46284" objId="4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BDCB477C-5D0B-31C0-6310-0AAF62128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1395586" cy="904568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Rok 2007-Szkoła Polska przeniesiona do nowego lokum. 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65F684CE-9C4F-DEDE-23FF-D146B72E4B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3594" y="1119412"/>
            <a:ext cx="11722341" cy="3909788"/>
          </a:xfrm>
        </p:spPr>
        <p:txBody>
          <a:bodyPr>
            <a:norm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We wrześniu 2007 r. przeniesiono Szkołę Polską, tym razem na ulicę Alpejską, do szkoły podstawowej Louvois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w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której uczymy się do dzisiaj.</a:t>
            </a:r>
          </a:p>
        </p:txBody>
      </p:sp>
      <p:pic>
        <p:nvPicPr>
          <p:cNvPr id="4" name="AUD-20240609-WA0008">
            <a:hlinkClick r:id="" action="ppaction://media"/>
            <a:extLst>
              <a:ext uri="{FF2B5EF4-FFF2-40B4-BE49-F238E27FC236}">
                <a16:creationId xmlns:a16="http://schemas.microsoft.com/office/drawing/2014/main" xmlns="" id="{A2DF8929-4BC0-D99D-F5B3-CE4B68DD7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861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20312" y="452284"/>
            <a:ext cx="386499" cy="386499"/>
          </a:xfrm>
          <a:prstGeom prst="rect">
            <a:avLst/>
          </a:prstGeom>
        </p:spPr>
      </p:pic>
      <p:pic>
        <p:nvPicPr>
          <p:cNvPr id="6" name="Obraz 5" descr="Obraz zawierający na wolnym powietrzu, budynek, niebo, droga&#10;&#10;Opis wygenerowany automatycznie">
            <a:extLst>
              <a:ext uri="{FF2B5EF4-FFF2-40B4-BE49-F238E27FC236}">
                <a16:creationId xmlns:a16="http://schemas.microsoft.com/office/drawing/2014/main" xmlns="" id="{C0710903-A60E-51AC-166B-DBD6402B0C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249" y="2232291"/>
            <a:ext cx="7079530" cy="38605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7573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1249">
        <p15:prstTrans prst="peelOff"/>
      </p:transition>
    </mc:Choice>
    <mc:Fallback xmlns="">
      <p:transition spd="slow" advClick="0" advTm="21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2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508" objId="4"/>
        <p14:stopEvt time="20866" objId="4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7B058A6-0C47-3AD7-D625-3529D6267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0577" y="0"/>
            <a:ext cx="10407977" cy="1067749"/>
          </a:xfrm>
        </p:spPr>
        <p:txBody>
          <a:bodyPr>
            <a:normAutofit/>
          </a:bodyPr>
          <a:lstStyle/>
          <a:p>
            <a:pPr algn="ctr"/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Rok 2019 – zmiany…</a:t>
            </a: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790AAC26-0894-70A7-2494-9202D3D284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7750" y="892372"/>
            <a:ext cx="11391106" cy="36796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Panie Anna Cieplińska i Barbara Geber, które naprzemiennie piastowały stanowisko kierownicze w Polskiej Szkole, zdecydowały o odejściu na emeryturę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Zakończenie roku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szkolnego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było pełne wzruszeń i wspomnień. Uczniowie, rodzice i nauczyciele życzyli obu Paniom pomyślnej kontynuacji. </a:t>
            </a:r>
          </a:p>
        </p:txBody>
      </p:sp>
      <p:pic>
        <p:nvPicPr>
          <p:cNvPr id="4" name="AUD-20240609-WA0006">
            <a:hlinkClick r:id="" action="ppaction://media"/>
            <a:extLst>
              <a:ext uri="{FF2B5EF4-FFF2-40B4-BE49-F238E27FC236}">
                <a16:creationId xmlns:a16="http://schemas.microsoft.com/office/drawing/2014/main" xmlns="" id="{FCB1880B-2C14-617B-4F53-A24CEF3CA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st="1494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088198" y="339349"/>
            <a:ext cx="377071" cy="377071"/>
          </a:xfrm>
          <a:prstGeom prst="rect">
            <a:avLst/>
          </a:prstGeom>
        </p:spPr>
      </p:pic>
      <p:pic>
        <p:nvPicPr>
          <p:cNvPr id="6" name="Obraz 5" descr="Obraz zawierający ubrania, osoba&#10;&#10;Opis wygenerowany automatycznie">
            <a:extLst>
              <a:ext uri="{FF2B5EF4-FFF2-40B4-BE49-F238E27FC236}">
                <a16:creationId xmlns:a16="http://schemas.microsoft.com/office/drawing/2014/main" xmlns="" id="{D5E8876F-0EFD-738A-9F22-4D37A8F6045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71" y="2720507"/>
            <a:ext cx="5957740" cy="2751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sztuka, osoba, ścieg&#10;&#10;Opis wygenerowany automatycznie">
            <a:extLst>
              <a:ext uri="{FF2B5EF4-FFF2-40B4-BE49-F238E27FC236}">
                <a16:creationId xmlns:a16="http://schemas.microsoft.com/office/drawing/2014/main" xmlns="" id="{C961B774-4D1B-4F0C-CF9E-95097E6C1F2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469" y="2770690"/>
            <a:ext cx="5740387" cy="26507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5018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9206">
        <p15:prstTrans prst="peelOff"/>
      </p:transition>
    </mc:Choice>
    <mc:Fallback xmlns="">
      <p:transition spd="slow" advClick="0" advTm="39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54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78" objId="4"/>
        <p14:stopEvt time="37945" objId="4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36CF304E-C45E-C3D1-0574-D9194DDF4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8896" y="119372"/>
            <a:ext cx="11941587" cy="59837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kolejnym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roku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szkolnym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nasza szkoła musiała sprostać wyzwaniu nauczani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na odległość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z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powodu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wy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buch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u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epidemii COVID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-a 19.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Od tego czasu przez prawie dwa lata nauka odbywa się na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przemi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an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: na dystans i w tradycyjnej formie w klasach. Cała społeczność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szkolna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stanęł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na wysokości zadania.Większość projektów pedagogicznych odbywała się także na odległość:konkursy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i </a:t>
            </a: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wirtualne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wycieczki do muzeów.</a:t>
            </a:r>
          </a:p>
        </p:txBody>
      </p:sp>
      <p:pic>
        <p:nvPicPr>
          <p:cNvPr id="2" name="Obraz 3" descr="Obraz zawierający tekst, komputer, computer, Sprzęt biurowy&#10;&#10;Opis wygenerowany automatycznie">
            <a:extLst>
              <a:ext uri="{FF2B5EF4-FFF2-40B4-BE49-F238E27FC236}">
                <a16:creationId xmlns:a16="http://schemas.microsoft.com/office/drawing/2014/main" xmlns="" id="{C8BB4E8F-1AF7-EB36-4C4C-2A12417F23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663" y="2436061"/>
            <a:ext cx="2862564" cy="4053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AUD-20240609-WA0010">
            <a:hlinkClick r:id="" action="ppaction://media"/>
            <a:extLst>
              <a:ext uri="{FF2B5EF4-FFF2-40B4-BE49-F238E27FC236}">
                <a16:creationId xmlns:a16="http://schemas.microsoft.com/office/drawing/2014/main" xmlns="" id="{C18F4CA2-21E3-3435-982F-AD7034E387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2730" y="1898715"/>
            <a:ext cx="414779" cy="414779"/>
          </a:xfrm>
          <a:prstGeom prst="rect">
            <a:avLst/>
          </a:prstGeom>
        </p:spPr>
      </p:pic>
      <p:pic>
        <p:nvPicPr>
          <p:cNvPr id="6" name="Obraz 5" descr="Obraz zawierający tekst, Urządzenie do wyświetlania, media, wideo&#10;&#10;Opis wygenerowany automatycznie">
            <a:extLst>
              <a:ext uri="{FF2B5EF4-FFF2-40B4-BE49-F238E27FC236}">
                <a16:creationId xmlns:a16="http://schemas.microsoft.com/office/drawing/2014/main" xmlns="" id="{F54ECE3D-27FC-D0B7-7EDC-316D4D261C9A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55" t="6390"/>
          <a:stretch/>
        </p:blipFill>
        <p:spPr>
          <a:xfrm>
            <a:off x="491022" y="2436061"/>
            <a:ext cx="7072417" cy="3667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91477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0558">
        <p15:prstTrans prst="peelOff"/>
      </p:transition>
    </mc:Choice>
    <mc:Fallback xmlns="">
      <p:transition spd="slow" advClick="0" advTm="405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812" objId="4"/>
        <p14:stopEvt time="39769" objId="4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DB5FA865-FDC2-C9BE-0B91-1A8A778B5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182" y="57607"/>
            <a:ext cx="10709635" cy="1246859"/>
          </a:xfrm>
        </p:spPr>
        <p:txBody>
          <a:bodyPr>
            <a:normAutofit/>
          </a:bodyPr>
          <a:lstStyle/>
          <a:p>
            <a:pPr algn="ctr"/>
            <a:r>
              <a:rPr lang="fr-FR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 </a:t>
            </a:r>
            <a:r>
              <a:rPr lang="fr-FR" sz="40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obecnym</a:t>
            </a:r>
            <a:r>
              <a:rPr lang="fr-FR" sz="40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40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czasie</a:t>
            </a:r>
            <a:endParaRPr lang="pl-PL" sz="40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7F95AA7F-C7C3-42D2-810F-27512673DD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456" y="920652"/>
            <a:ext cx="11803145" cy="20393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Nasza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Szkoła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ciągle cieszy się dużą</a:t>
            </a:r>
            <a:r>
              <a:rPr lang="fr-FR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popularnością. Liczba uczniów podwoiła się i liczy sto osób. W aktualnym roku szkolnym 2023/2024 społeczność uczniowska została powiększona o oddział dziecięcy i pierwszą klasę licealną. </a:t>
            </a:r>
          </a:p>
        </p:txBody>
      </p:sp>
      <p:pic>
        <p:nvPicPr>
          <p:cNvPr id="4" name="AUD-20240609-WA0007">
            <a:hlinkClick r:id="" action="ppaction://media"/>
            <a:extLst>
              <a:ext uri="{FF2B5EF4-FFF2-40B4-BE49-F238E27FC236}">
                <a16:creationId xmlns:a16="http://schemas.microsoft.com/office/drawing/2014/main" xmlns="" id="{7A8F82A4-47EF-9985-08C7-46D6966E66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03909" y="528636"/>
            <a:ext cx="304800" cy="304800"/>
          </a:xfrm>
          <a:prstGeom prst="rect">
            <a:avLst/>
          </a:prstGeom>
        </p:spPr>
      </p:pic>
      <p:pic>
        <p:nvPicPr>
          <p:cNvPr id="7" name="Obraz 6" descr="Obraz zawierający ubrania, Ludzka twarz, w pomieszczeniu, małe dziecko&#10;&#10;Opis wygenerowany automatycznie">
            <a:extLst>
              <a:ext uri="{FF2B5EF4-FFF2-40B4-BE49-F238E27FC236}">
                <a16:creationId xmlns:a16="http://schemas.microsoft.com/office/drawing/2014/main" xmlns="" id="{2A9E081C-0253-A87F-B892-10671F1C1B4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406" y="2534705"/>
            <a:ext cx="2879692" cy="38395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dziewczyna, Ludzka twarz, kolaż, ubrania&#10;&#10;Opis wygenerowany automatycznie">
            <a:extLst>
              <a:ext uri="{FF2B5EF4-FFF2-40B4-BE49-F238E27FC236}">
                <a16:creationId xmlns:a16="http://schemas.microsoft.com/office/drawing/2014/main" xmlns="" id="{97CCBEF9-DD3F-313E-961A-B95191B46C1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56" y="2534705"/>
            <a:ext cx="3636242" cy="36362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 descr="Obraz zawierający na wolnym powietrzu, niebo, osoba, ubrania&#10;&#10;Opis wygenerowany automatycznie">
            <a:extLst>
              <a:ext uri="{FF2B5EF4-FFF2-40B4-BE49-F238E27FC236}">
                <a16:creationId xmlns:a16="http://schemas.microsoft.com/office/drawing/2014/main" xmlns="" id="{707B682B-C0F8-490E-D68D-7650845ECB3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21" t="50136" r="25715" b="2693"/>
          <a:stretch/>
        </p:blipFill>
        <p:spPr>
          <a:xfrm>
            <a:off x="7122806" y="3047232"/>
            <a:ext cx="4842416" cy="18838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78265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6291">
        <p15:prstTrans prst="peelOff"/>
      </p:transition>
    </mc:Choice>
    <mc:Fallback xmlns="">
      <p:transition spd="slow" advClick="0" advTm="26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9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784" objId="4"/>
        <p14:stopEvt time="25801" objId="4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xmlns="" id="{E7681F87-6F5B-0CF6-12E3-8BD8204AEB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908" y="0"/>
            <a:ext cx="12089091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4000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Tak wygląda nasza historia. </a:t>
            </a:r>
            <a:endParaRPr lang="fr-FR" sz="4000" b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Szkoła Polska wrosła w środowisko polonijne i zajmuje w nim trwałe miejsce. Przez wszystkie lata współpracowała z kolejnymi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dyplomatami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Rzeczypospolitej Polskiej przy Radzie Europy w Strasburgu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i nie 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tylko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pozwalającymi na udział w wielu wydarzeniach w pię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k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nych wnętrzach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byłego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konsulatu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 </a:t>
            </a:r>
            <a:endParaRPr lang="fr-FR" sz="32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 marL="0" indent="0" algn="ctr">
              <a:buNone/>
            </a:pP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Życzymy jej 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b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y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tak było nadal!</a:t>
            </a:r>
          </a:p>
        </p:txBody>
      </p:sp>
      <p:pic>
        <p:nvPicPr>
          <p:cNvPr id="2" name="AUD-20240607-WA0050">
            <a:hlinkClick r:id="" action="ppaction://media"/>
            <a:extLst>
              <a:ext uri="{FF2B5EF4-FFF2-40B4-BE49-F238E27FC236}">
                <a16:creationId xmlns:a16="http://schemas.microsoft.com/office/drawing/2014/main" xmlns="" id="{8A3018D1-FA1B-6CFF-9112-7D8AD0F306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36693" y="215472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osoba, Ludzka twarz, garnitur&#10;&#10;Opis wygenerowany automatycznie">
            <a:extLst>
              <a:ext uri="{FF2B5EF4-FFF2-40B4-BE49-F238E27FC236}">
                <a16:creationId xmlns:a16="http://schemas.microsoft.com/office/drawing/2014/main" xmlns="" id="{6B316C18-D533-D571-CFF0-EDD2CE9CDB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262" y="3208765"/>
            <a:ext cx="7902803" cy="36492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07667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5731">
        <p15:prstTrans prst="peelOff"/>
      </p:transition>
    </mc:Choice>
    <mc:Fallback xmlns="">
      <p:transition spd="slow" advClick="0" advTm="3573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2"/>
        <p14:stopEvt time="33707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32F6772-F608-DA83-09F7-1EC8AD12B6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4694" y="-94760"/>
            <a:ext cx="9877646" cy="1286541"/>
          </a:xfrm>
        </p:spPr>
        <p:txBody>
          <a:bodyPr/>
          <a:lstStyle/>
          <a:p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Spotkania</a:t>
            </a:r>
            <a:r>
              <a:rPr lang="fr-FR" dirty="0">
                <a:solidFill>
                  <a:srgbClr val="002060"/>
                </a:solidFill>
                <a:latin typeface="Monotype Corsiva" panose="03010101010201010101" pitchFamily="66" charset="0"/>
              </a:rPr>
              <a:t>- </a:t>
            </a:r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Artyści</a:t>
            </a:r>
            <a:r>
              <a:rPr lang="fr-FR" dirty="0">
                <a:solidFill>
                  <a:srgbClr val="002060"/>
                </a:solidFill>
                <a:latin typeface="Monotype Corsiva" panose="03010101010201010101" pitchFamily="66" charset="0"/>
              </a:rPr>
              <a:t> w </a:t>
            </a:r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naszej</a:t>
            </a:r>
            <a:r>
              <a:rPr lang="fr-FR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szkole</a:t>
            </a:r>
            <a:endParaRPr lang="pl-PL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Obraz 3" descr="Obraz zawierający ubrania, osoba, Ludzka twarz, dziewczyna&#10;&#10;Opis wygenerowany automatycznie">
            <a:extLst>
              <a:ext uri="{FF2B5EF4-FFF2-40B4-BE49-F238E27FC236}">
                <a16:creationId xmlns:a16="http://schemas.microsoft.com/office/drawing/2014/main" xmlns="" id="{FDC920FD-8D1A-B9E2-CA96-53773FFE7AA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6416">
            <a:off x="368017" y="1051122"/>
            <a:ext cx="2038452" cy="27179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52">
            <a:hlinkClick r:id="" action="ppaction://media"/>
            <a:extLst>
              <a:ext uri="{FF2B5EF4-FFF2-40B4-BE49-F238E27FC236}">
                <a16:creationId xmlns:a16="http://schemas.microsoft.com/office/drawing/2014/main" xmlns="" id="{8916F2ED-B584-F855-00A5-AFA1077466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62696" y="831922"/>
            <a:ext cx="406400" cy="406400"/>
          </a:xfrm>
          <a:prstGeom prst="rect">
            <a:avLst/>
          </a:prstGeom>
        </p:spPr>
      </p:pic>
      <p:pic>
        <p:nvPicPr>
          <p:cNvPr id="6" name="Obraz 5" descr="Obraz zawierający osoba, obuwie, chłopiec, w pomieszczeniu&#10;&#10;Opis wygenerowany automatycznie">
            <a:extLst>
              <a:ext uri="{FF2B5EF4-FFF2-40B4-BE49-F238E27FC236}">
                <a16:creationId xmlns:a16="http://schemas.microsoft.com/office/drawing/2014/main" xmlns="" id="{0FD400CF-5F1F-96EF-22BA-C99380AA0DB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46" t="19207" r="17393" b="3863"/>
          <a:stretch/>
        </p:blipFill>
        <p:spPr>
          <a:xfrm>
            <a:off x="2681531" y="2490157"/>
            <a:ext cx="2674576" cy="31956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osoba, Ludzka twarz, w pomieszczeniu&#10;&#10;Opis wygenerowany automatycznie">
            <a:extLst>
              <a:ext uri="{FF2B5EF4-FFF2-40B4-BE49-F238E27FC236}">
                <a16:creationId xmlns:a16="http://schemas.microsoft.com/office/drawing/2014/main" xmlns="" id="{A02643B6-3C2A-3DDF-FDEE-B5E88D57AB4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62" t="17182" r="16681" b="-5736"/>
          <a:stretch/>
        </p:blipFill>
        <p:spPr>
          <a:xfrm>
            <a:off x="9147142" y="1035122"/>
            <a:ext cx="3054285" cy="49854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Obraz zawierający osoba, Ludzka twarz, uśmiech, ubrania&#10;&#10;Opis wygenerowany automatycznie">
            <a:extLst>
              <a:ext uri="{FF2B5EF4-FFF2-40B4-BE49-F238E27FC236}">
                <a16:creationId xmlns:a16="http://schemas.microsoft.com/office/drawing/2014/main" xmlns="" id="{C5CE5954-1132-DF3A-677B-C3422633479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133" y="1035122"/>
            <a:ext cx="2235184" cy="226974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Obraz zawierający Ludzka twarz, osoba, ubrania, uśmiech&#10;&#10;Opis wygenerowany automatycznie">
            <a:extLst>
              <a:ext uri="{FF2B5EF4-FFF2-40B4-BE49-F238E27FC236}">
                <a16:creationId xmlns:a16="http://schemas.microsoft.com/office/drawing/2014/main" xmlns="" id="{F7DCD443-AC30-4FF9-B413-C801267D91C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081" y="2678754"/>
            <a:ext cx="3054286" cy="37959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Obraz zawierający ubrania, osoba, w pomieszczeniu, Kwiatowy wzór&#10;&#10;Opis wygenerowany automatycznie">
            <a:extLst>
              <a:ext uri="{FF2B5EF4-FFF2-40B4-BE49-F238E27FC236}">
                <a16:creationId xmlns:a16="http://schemas.microsoft.com/office/drawing/2014/main" xmlns="" id="{D951AF6A-4203-DCBC-65C3-F925E3C1B19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1637">
            <a:off x="545337" y="3695306"/>
            <a:ext cx="2173193" cy="2897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2068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498">
        <p15:prstTrans prst="peelOff"/>
      </p:transition>
    </mc:Choice>
    <mc:Fallback xmlns="">
      <p:transition spd="slow" advClick="0" advTm="54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9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4626" objId="3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dtytuł 3">
            <a:extLst>
              <a:ext uri="{FF2B5EF4-FFF2-40B4-BE49-F238E27FC236}">
                <a16:creationId xmlns:a16="http://schemas.microsoft.com/office/drawing/2014/main" xmlns="" id="{A7E4658A-C700-9007-A2BA-63D51E8005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0172" y="453486"/>
            <a:ext cx="11164480" cy="1375314"/>
          </a:xfrm>
        </p:spPr>
        <p:txBody>
          <a:bodyPr>
            <a:normAutofit/>
          </a:bodyPr>
          <a:lstStyle/>
          <a:p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Spotkanie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ze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znaną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aktorką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Ann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ą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Seniuk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której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występ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zapamiętaliśmy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z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mistrzowskiej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recytacji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« 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Pchły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Szachrajki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 » Jana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Brzechwy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  <a:endParaRPr lang="pl-PL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Obraz 2" descr="Obraz zawierający tekst, rysowanie, obraz, ilustracja&#10;&#10;Opis wygenerowany automatycznie">
            <a:extLst>
              <a:ext uri="{FF2B5EF4-FFF2-40B4-BE49-F238E27FC236}">
                <a16:creationId xmlns:a16="http://schemas.microsoft.com/office/drawing/2014/main" xmlns="" id="{00FB0BDE-53C7-A94B-8C7D-5AA9F77D5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6597"/>
            <a:ext cx="3134554" cy="23447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-20240607-WA0053">
            <a:hlinkClick r:id="" action="ppaction://media"/>
            <a:extLst>
              <a:ext uri="{FF2B5EF4-FFF2-40B4-BE49-F238E27FC236}">
                <a16:creationId xmlns:a16="http://schemas.microsoft.com/office/drawing/2014/main" xmlns="" id="{4482B0D9-2960-9118-EC2B-8461036309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546993" y="937943"/>
            <a:ext cx="406400" cy="406400"/>
          </a:xfrm>
          <a:prstGeom prst="rect">
            <a:avLst/>
          </a:prstGeom>
        </p:spPr>
      </p:pic>
      <p:pic>
        <p:nvPicPr>
          <p:cNvPr id="8" name="Obraz 7" descr="Obraz zawierający ubrania, w pomieszczeniu, osoba, Ludzka twarz&#10;&#10;Opis wygenerowany automatycznie">
            <a:extLst>
              <a:ext uri="{FF2B5EF4-FFF2-40B4-BE49-F238E27FC236}">
                <a16:creationId xmlns:a16="http://schemas.microsoft.com/office/drawing/2014/main" xmlns="" id="{74EFBE7B-759C-6156-1A8D-9C73762FE3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067" y="1312683"/>
            <a:ext cx="4955357" cy="3716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Obraz zawierający Ludzka twarz, osoba, w pomieszczeniu, ściana&#10;&#10;Opis wygenerowany automatycznie">
            <a:extLst>
              <a:ext uri="{FF2B5EF4-FFF2-40B4-BE49-F238E27FC236}">
                <a16:creationId xmlns:a16="http://schemas.microsoft.com/office/drawing/2014/main" xmlns="" id="{26A65CC5-81A5-EB76-384E-F746699FC37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234" y="2828041"/>
            <a:ext cx="5216165" cy="39121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6926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1425">
        <p15:prstTrans prst="peelOff"/>
      </p:transition>
    </mc:Choice>
    <mc:Fallback xmlns="">
      <p:transition spd="slow" advClick="0" advTm="1142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9874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F3D4EE87-5442-5A3B-5287-D273582CFE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6160" y="312082"/>
            <a:ext cx="11173905" cy="1705253"/>
          </a:xfrm>
        </p:spPr>
        <p:txBody>
          <a:bodyPr>
            <a:normAutofit/>
          </a:bodyPr>
          <a:lstStyle/>
          <a:p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potkanie z Tadeuszem Różewiczem. Poeta upamiętnił swój pobyt w Strasburgu wpisując się do Kroniki naszej Szkoły.</a:t>
            </a:r>
          </a:p>
        </p:txBody>
      </p:sp>
      <p:pic>
        <p:nvPicPr>
          <p:cNvPr id="2" name="Slajd_14">
            <a:hlinkClick r:id="" action="ppaction://media"/>
            <a:extLst>
              <a:ext uri="{FF2B5EF4-FFF2-40B4-BE49-F238E27FC236}">
                <a16:creationId xmlns:a16="http://schemas.microsoft.com/office/drawing/2014/main" xmlns="" id="{F3E66B8C-8E81-CD9D-9BE5-F5890038924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59158" y="824060"/>
            <a:ext cx="433633" cy="433633"/>
          </a:xfrm>
          <a:prstGeom prst="rect">
            <a:avLst/>
          </a:prstGeom>
        </p:spPr>
      </p:pic>
      <p:pic>
        <p:nvPicPr>
          <p:cNvPr id="5" name="Obraz 4" descr="Obraz zawierający ubrania, osoba, Ludzka twarz, w pomieszczeniu&#10;&#10;Opis wygenerowany automatycznie">
            <a:extLst>
              <a:ext uri="{FF2B5EF4-FFF2-40B4-BE49-F238E27FC236}">
                <a16:creationId xmlns:a16="http://schemas.microsoft.com/office/drawing/2014/main" xmlns="" id="{9B9CF825-577E-BBFA-9ED2-473D3E24D9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2" y="1164708"/>
            <a:ext cx="11305880" cy="52206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523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6609">
        <p15:prstTrans prst="peelOff"/>
      </p:transition>
    </mc:Choice>
    <mc:Fallback xmlns="">
      <p:transition spd="slow" advClick="0" advTm="16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787" objId="2"/>
        <p14:stopEvt time="14215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CA6C4815-FC54-AE77-C56E-465119750D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2211" y="339365"/>
            <a:ext cx="11588684" cy="2130458"/>
          </a:xfrm>
        </p:spPr>
        <p:txBody>
          <a:bodyPr>
            <a:normAutofit/>
          </a:bodyPr>
          <a:lstStyle/>
          <a:p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K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rakowski aktor Krzysztof Falkowski odwiedza Szkołę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Polską z występem marionetek światowej sławy artystów i opowiada nam o swojej pracy.</a:t>
            </a:r>
          </a:p>
        </p:txBody>
      </p:sp>
      <p:pic>
        <p:nvPicPr>
          <p:cNvPr id="4" name="Obraz 3" descr="Obraz zawierający osoba, Ludzka twarz, uśmiech, ubrania&#10;&#10;Opis wygenerowany automatycznie">
            <a:extLst>
              <a:ext uri="{FF2B5EF4-FFF2-40B4-BE49-F238E27FC236}">
                <a16:creationId xmlns:a16="http://schemas.microsoft.com/office/drawing/2014/main" xmlns="" id="{9B806C19-F049-AB0E-421F-72E162E887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77" y="4196155"/>
            <a:ext cx="2476209" cy="25145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 descr="Obraz zawierający osoba, ubrania, człowiek, kobieta&#10;&#10;Opis wygenerowany automatycznie">
            <a:extLst>
              <a:ext uri="{FF2B5EF4-FFF2-40B4-BE49-F238E27FC236}">
                <a16:creationId xmlns:a16="http://schemas.microsoft.com/office/drawing/2014/main" xmlns="" id="{BFE7B40E-B651-191C-1338-9E8A7F3B85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04594"/>
            <a:ext cx="12258656" cy="30646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-20240607-WA0042">
            <a:hlinkClick r:id="" action="ppaction://media"/>
            <a:extLst>
              <a:ext uri="{FF2B5EF4-FFF2-40B4-BE49-F238E27FC236}">
                <a16:creationId xmlns:a16="http://schemas.microsoft.com/office/drawing/2014/main" xmlns="" id="{B09F1D2C-582A-E1E6-1148-983D4E0B24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588090" y="883292"/>
            <a:ext cx="406400" cy="406400"/>
          </a:xfrm>
          <a:prstGeom prst="rect">
            <a:avLst/>
          </a:prstGeom>
        </p:spPr>
      </p:pic>
      <p:pic>
        <p:nvPicPr>
          <p:cNvPr id="7" name="Obraz 6" descr="Obraz zawierający niebo, na wolnym powietrzu, osoba, ubrania&#10;&#10;Opis wygenerowany automatycznie">
            <a:extLst>
              <a:ext uri="{FF2B5EF4-FFF2-40B4-BE49-F238E27FC236}">
                <a16:creationId xmlns:a16="http://schemas.microsoft.com/office/drawing/2014/main" xmlns="" id="{C2BFFCC4-5F73-6E97-819B-62870C4B688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327" y="4180984"/>
            <a:ext cx="3984396" cy="26770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04220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5396">
        <p15:prstTrans prst="peelOff"/>
      </p:transition>
    </mc:Choice>
    <mc:Fallback xmlns="">
      <p:transition spd="slow" advClick="0" advTm="153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13400" objId="2"/>
      </p14:showEvt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E54BFC7F-91FB-6A78-4E86-89ECDFFB23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9345" y="246096"/>
            <a:ext cx="11381294" cy="1658118"/>
          </a:xfrm>
        </p:spPr>
        <p:txBody>
          <a:bodyPr>
            <a:normAutofit/>
          </a:bodyPr>
          <a:lstStyle/>
          <a:p>
            <a:r>
              <a:rPr lang="fr-FR" sz="2800" b="1">
                <a:solidFill>
                  <a:srgbClr val="002060"/>
                </a:solidFill>
                <a:latin typeface="Monotype Corsiva" panose="03010101010201010101" pitchFamily="66" charset="0"/>
              </a:rPr>
              <a:t>Recital </a:t>
            </a:r>
            <a:r>
              <a:rPr lang="pl-PL" sz="2800" b="1">
                <a:solidFill>
                  <a:srgbClr val="002060"/>
                </a:solidFill>
                <a:latin typeface="Monotype Corsiva" panose="03010101010201010101" pitchFamily="66" charset="0"/>
              </a:rPr>
              <a:t>muzyka Andrzeja Sikorowskiego, który uświetnił Jubileusz 25- lecia Szkoły Polskiej w Strasburgu.</a:t>
            </a:r>
            <a:endParaRPr lang="pl-PL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Obraz 3" descr="Obraz zawierający Ludzka twarz, osoba, ubrania, uśmiech&#10;&#10;Opis wygenerowany automatycznie">
            <a:extLst>
              <a:ext uri="{FF2B5EF4-FFF2-40B4-BE49-F238E27FC236}">
                <a16:creationId xmlns:a16="http://schemas.microsoft.com/office/drawing/2014/main" xmlns="" id="{FFD14953-1164-9F95-29A3-3C372F6A293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42" b="34111"/>
          <a:stretch/>
        </p:blipFill>
        <p:spPr>
          <a:xfrm>
            <a:off x="1267034" y="1075155"/>
            <a:ext cx="9089317" cy="59014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-20240607-WA0044">
            <a:hlinkClick r:id="" action="ppaction://media"/>
            <a:extLst>
              <a:ext uri="{FF2B5EF4-FFF2-40B4-BE49-F238E27FC236}">
                <a16:creationId xmlns:a16="http://schemas.microsoft.com/office/drawing/2014/main" xmlns="" id="{29DB076A-FF11-67AC-16E6-74640B51F8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97645" y="873759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161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9862">
        <p15:prstTrans prst="peelOff"/>
      </p:transition>
    </mc:Choice>
    <mc:Fallback xmlns="">
      <p:transition spd="slow" advClick="0" advTm="198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5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2"/>
        <p14:stopEvt time="18593" objId="2"/>
      </p14:showEvt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EB4475DC-211E-310A-D698-831F4E09A7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5905" y="255522"/>
            <a:ext cx="11009156" cy="1686399"/>
          </a:xfrm>
        </p:spPr>
        <p:txBody>
          <a:bodyPr>
            <a:normAutofit/>
          </a:bodyPr>
          <a:lstStyle/>
          <a:p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potkanie z artystką Ewą Rossano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która oprowadzała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nas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po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wystawie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swoich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dzieł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i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opowiadała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 swojej pracy. </a:t>
            </a:r>
          </a:p>
        </p:txBody>
      </p:sp>
      <p:pic>
        <p:nvPicPr>
          <p:cNvPr id="4" name="Obraz 3" descr="Obraz zawierający ubrania, osoba, Ludzka twarz, dziewczyna&#10;&#10;Opis wygenerowany automatycznie">
            <a:extLst>
              <a:ext uri="{FF2B5EF4-FFF2-40B4-BE49-F238E27FC236}">
                <a16:creationId xmlns:a16="http://schemas.microsoft.com/office/drawing/2014/main" xmlns="" id="{28C6529B-5431-3928-B0F5-6CC859A815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4862">
            <a:off x="174498" y="1269264"/>
            <a:ext cx="3834406" cy="51125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 descr="Obraz zawierający ubrania, Ludzka twarz, osoba, kobieta&#10;&#10;Opis wygenerowany automatycznie">
            <a:extLst>
              <a:ext uri="{FF2B5EF4-FFF2-40B4-BE49-F238E27FC236}">
                <a16:creationId xmlns:a16="http://schemas.microsoft.com/office/drawing/2014/main" xmlns="" id="{81F731EA-C615-B1CE-CD3C-C699ACCA4C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433" y="1237113"/>
            <a:ext cx="3753533" cy="500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osoba, kobieta, Ludzka twarz&#10;&#10;Opis wygenerowany automatycznie">
            <a:extLst>
              <a:ext uri="{FF2B5EF4-FFF2-40B4-BE49-F238E27FC236}">
                <a16:creationId xmlns:a16="http://schemas.microsoft.com/office/drawing/2014/main" xmlns="" id="{A243D75A-53F7-08F8-EC73-7A5CB823B1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4210">
            <a:off x="8068049" y="1091780"/>
            <a:ext cx="3847843" cy="51304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AUD-20240607-WA0040">
            <a:hlinkClick r:id="" action="ppaction://media"/>
            <a:extLst>
              <a:ext uri="{FF2B5EF4-FFF2-40B4-BE49-F238E27FC236}">
                <a16:creationId xmlns:a16="http://schemas.microsoft.com/office/drawing/2014/main" xmlns="" id="{1F8735F6-AF32-4C1A-8B6F-EF442F4E2E86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41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38848" y="830713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807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3811">
        <p15:prstTrans prst="peelOff"/>
      </p:transition>
    </mc:Choice>
    <mc:Fallback xmlns="">
      <p:transition spd="slow" advClick="0" advTm="1381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2"/>
        <p14:stopEvt time="13448" objId="2"/>
      </p14:showEvt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AD54E53C-0B31-1274-8F63-176F47362C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466" y="453486"/>
            <a:ext cx="11258746" cy="828560"/>
          </a:xfrm>
        </p:spPr>
        <p:txBody>
          <a:bodyPr>
            <a:normAutofit/>
          </a:bodyPr>
          <a:lstStyle/>
          <a:p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potkanie z pisarzem i podróżnikiem – Łukaszem Wierzbickim.</a:t>
            </a:r>
          </a:p>
        </p:txBody>
      </p:sp>
      <p:pic>
        <p:nvPicPr>
          <p:cNvPr id="5" name="Obraz 4" descr="Obraz zawierający ubrania, w pomieszczeniu, tablica suchościeralna biała, meble&#10;&#10;Opis wygenerowany automatycznie">
            <a:extLst>
              <a:ext uri="{FF2B5EF4-FFF2-40B4-BE49-F238E27FC236}">
                <a16:creationId xmlns:a16="http://schemas.microsoft.com/office/drawing/2014/main" xmlns="" id="{038C284E-7E67-ED1D-7566-F9896B24B78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94"/>
          <a:stretch/>
        </p:blipFill>
        <p:spPr>
          <a:xfrm>
            <a:off x="1849069" y="1093510"/>
            <a:ext cx="3158289" cy="55759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osoba, Ludzka twarz, uśmiech, ubrania&#10;&#10;Opis wygenerowany automatycznie">
            <a:extLst>
              <a:ext uri="{FF2B5EF4-FFF2-40B4-BE49-F238E27FC236}">
                <a16:creationId xmlns:a16="http://schemas.microsoft.com/office/drawing/2014/main" xmlns="" id="{FF8115C6-F126-6374-B082-7B2C17FC50C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0598" y="1366887"/>
            <a:ext cx="4647128" cy="45908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AUD-20240607-WA0055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xmlns="" id="{6FC9D581-142F-7D7D-0B5C-C16D37B16F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57726" y="405853"/>
            <a:ext cx="461913" cy="4619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7700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0609">
        <p15:prstTrans prst="peelOff"/>
      </p:transition>
    </mc:Choice>
    <mc:Fallback xmlns="">
      <p:transition spd="slow" advClick="0" advTm="1060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74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47" objId="8"/>
        <p14:stopEvt time="9650" objId="8"/>
      </p14:showEvt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5337728-E5A6-9100-AE82-81E002F4F9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5892" y="-421241"/>
            <a:ext cx="10895362" cy="1541124"/>
          </a:xfrm>
        </p:spPr>
        <p:txBody>
          <a:bodyPr>
            <a:noAutofit/>
          </a:bodyPr>
          <a:lstStyle/>
          <a:p>
            <a:r>
              <a:rPr lang="pl-PL" sz="2800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pl-PL" sz="2800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Warsztaty teatralne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prowadzone przez Macieja </a:t>
            </a:r>
            <a:r>
              <a:rPr lang="pl-PL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Litkowskiego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aktora Teatru Współczesnego w Szczecinie</a:t>
            </a:r>
          </a:p>
        </p:txBody>
      </p:sp>
      <p:pic>
        <p:nvPicPr>
          <p:cNvPr id="3" name="AUD-20240607-WA0038">
            <a:hlinkClick r:id="" action="ppaction://media"/>
            <a:extLst>
              <a:ext uri="{FF2B5EF4-FFF2-40B4-BE49-F238E27FC236}">
                <a16:creationId xmlns:a16="http://schemas.microsoft.com/office/drawing/2014/main" xmlns="" id="{D3811036-C1A3-A3EF-A15F-A41103C1AD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621290" y="349321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osoba, dżinsy, człowiek&#10;&#10;Opis wygenerowany automatycznie">
            <a:extLst>
              <a:ext uri="{FF2B5EF4-FFF2-40B4-BE49-F238E27FC236}">
                <a16:creationId xmlns:a16="http://schemas.microsoft.com/office/drawing/2014/main" xmlns="" id="{18D8A9A4-CB6B-A4BF-4BDC-2610600872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84" y="1164660"/>
            <a:ext cx="6129230" cy="34491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az 6" descr="Obraz zawierający osoba, obuwie, chłopiec, w pomieszczeniu&#10;&#10;Opis wygenerowany automatycznie">
            <a:extLst>
              <a:ext uri="{FF2B5EF4-FFF2-40B4-BE49-F238E27FC236}">
                <a16:creationId xmlns:a16="http://schemas.microsoft.com/office/drawing/2014/main" xmlns="" id="{C74AADB0-54EE-9BCB-7C54-65EC448651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" t="6586" r="24751" b="3834"/>
          <a:stretch/>
        </p:blipFill>
        <p:spPr>
          <a:xfrm>
            <a:off x="6685176" y="2969443"/>
            <a:ext cx="5004061" cy="3517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91274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1249">
        <p15:prstTrans prst="peelOff"/>
      </p:transition>
    </mc:Choice>
    <mc:Fallback xmlns="">
      <p:transition spd="slow" advClick="0" advTm="112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10268" objId="3"/>
      </p14:showEvt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A25E4ECC-F758-7D00-4B9A-69FFF04D89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30078" y="404720"/>
            <a:ext cx="6931843" cy="1017522"/>
          </a:xfrm>
        </p:spPr>
        <p:txBody>
          <a:bodyPr/>
          <a:lstStyle/>
          <a:p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Projekty</a:t>
            </a:r>
            <a:r>
              <a:rPr lang="fr-FR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pedagogiczne</a:t>
            </a:r>
            <a:endParaRPr lang="pl-PL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AUD-20240607-WA0037">
            <a:hlinkClick r:id="" action="ppaction://media"/>
            <a:extLst>
              <a:ext uri="{FF2B5EF4-FFF2-40B4-BE49-F238E27FC236}">
                <a16:creationId xmlns:a16="http://schemas.microsoft.com/office/drawing/2014/main" xmlns="" id="{718846A8-E700-B632-ECEC-FC91D52C76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796980" y="710281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chłopiec, Ludzka twarz, uśmiech&#10;&#10;Opis wygenerowany automatycznie">
            <a:extLst>
              <a:ext uri="{FF2B5EF4-FFF2-40B4-BE49-F238E27FC236}">
                <a16:creationId xmlns:a16="http://schemas.microsoft.com/office/drawing/2014/main" xmlns="" id="{0A143640-8D47-3EE1-3778-E67AAB5EEFE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22008">
            <a:off x="-79775" y="1576242"/>
            <a:ext cx="3161383" cy="23710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ubrania, osoba, Ludzka twarz, chłopiec&#10;&#10;Opis wygenerowany automatycznie">
            <a:extLst>
              <a:ext uri="{FF2B5EF4-FFF2-40B4-BE49-F238E27FC236}">
                <a16:creationId xmlns:a16="http://schemas.microsoft.com/office/drawing/2014/main" xmlns="" id="{9E0F26DA-FA56-A8A7-E9D1-D14DA7F00F3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091" y="1455788"/>
            <a:ext cx="3626177" cy="27196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Obraz zawierający tekst, ubrania, osoba, ludzie&#10;&#10;Opis wygenerowany automatycznie">
            <a:extLst>
              <a:ext uri="{FF2B5EF4-FFF2-40B4-BE49-F238E27FC236}">
                <a16:creationId xmlns:a16="http://schemas.microsoft.com/office/drawing/2014/main" xmlns="" id="{A47288CA-11DB-BEC7-38F0-1BC4DD50196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856" y="1528482"/>
            <a:ext cx="4284193" cy="19782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Obraz zawierający tekst, ubrania, chłopiec, Ludzka twarz&#10;&#10;Opis wygenerowany automatycznie">
            <a:extLst>
              <a:ext uri="{FF2B5EF4-FFF2-40B4-BE49-F238E27FC236}">
                <a16:creationId xmlns:a16="http://schemas.microsoft.com/office/drawing/2014/main" xmlns="" id="{5724F165-8744-ED58-F28D-AC9AC328555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22535" y="3584348"/>
            <a:ext cx="3667027" cy="27502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Obraz zawierający ubrania, osoba, w pomieszczeniu, Sztuka dziecięca&#10;&#10;Opis wygenerowany automatycznie">
            <a:extLst>
              <a:ext uri="{FF2B5EF4-FFF2-40B4-BE49-F238E27FC236}">
                <a16:creationId xmlns:a16="http://schemas.microsoft.com/office/drawing/2014/main" xmlns="" id="{9C07358E-24ED-9590-4FB1-D3B0F14DA8A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2807">
            <a:off x="3387505" y="3624205"/>
            <a:ext cx="2157418" cy="2865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Obraz zawierający ubrania, Ludzka twarz, ściana, w pomieszczeniu&#10;&#10;Opis wygenerowany automatycznie">
            <a:extLst>
              <a:ext uri="{FF2B5EF4-FFF2-40B4-BE49-F238E27FC236}">
                <a16:creationId xmlns:a16="http://schemas.microsoft.com/office/drawing/2014/main" xmlns="" id="{0B2F577B-7C55-44ED-D276-FC6BFC7887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5468" y="4581245"/>
            <a:ext cx="3835068" cy="17708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 descr="Obraz zawierający ubrania, Ludzka twarz, osoba, dziewczyna&#10;&#10;Opis wygenerowany automatycznie">
            <a:extLst>
              <a:ext uri="{FF2B5EF4-FFF2-40B4-BE49-F238E27FC236}">
                <a16:creationId xmlns:a16="http://schemas.microsoft.com/office/drawing/2014/main" xmlns="" id="{A16F32F1-6332-D735-091C-96083A44E72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0350">
            <a:off x="98058" y="4731270"/>
            <a:ext cx="3426379" cy="15821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78282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487">
        <p15:prstTrans prst="peelOff"/>
      </p:transition>
    </mc:Choice>
    <mc:Fallback xmlns="">
      <p:transition spd="slow" advClick="0" advTm="44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3470" objId="3"/>
      </p14:showEvt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A0039EE-13DF-5487-BF3F-F392D0ADA6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1769" y="0"/>
            <a:ext cx="8873765" cy="659875"/>
          </a:xfrm>
        </p:spPr>
        <p:txBody>
          <a:bodyPr>
            <a:normAutofit/>
          </a:bodyPr>
          <a:lstStyle/>
          <a:p>
            <a:r>
              <a:rPr lang="fr-FR" sz="3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1. </a:t>
            </a:r>
            <a:r>
              <a:rPr lang="fr-FR" sz="34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Uroczyste</a:t>
            </a:r>
            <a:r>
              <a:rPr lang="fr-FR" sz="3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34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pasowanie</a:t>
            </a:r>
            <a:r>
              <a:rPr lang="fr-FR" sz="3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na </a:t>
            </a:r>
            <a:r>
              <a:rPr lang="fr-FR" sz="34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ucznia</a:t>
            </a:r>
            <a:r>
              <a:rPr lang="fr-FR" sz="34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  <a:endParaRPr lang="pl-PL" sz="34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47A86742-101F-A322-F94F-6AFD7516DF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05353" y="659875"/>
            <a:ext cx="11381294" cy="1347035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Pasowanie na ucznia jest ważnym i wzruszającym wydarzeniem w życiu szkoły. Najmłodsi uczniowie zostają włączeni do społeczności uczniowskiej za </a:t>
            </a:r>
            <a:endParaRPr lang="fr-FR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  <a:p>
            <a:pPr>
              <a:spcBef>
                <a:spcPts val="0"/>
              </a:spcBef>
            </a:pP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« dotknięciem czarodziejskiego ołówka ».</a:t>
            </a:r>
          </a:p>
        </p:txBody>
      </p:sp>
      <p:pic>
        <p:nvPicPr>
          <p:cNvPr id="5" name="Obraz 4" descr="Obraz zawierający ubrania, osoba, obuwie, grupa&#10;&#10;Opis wygenerowany automatycznie">
            <a:extLst>
              <a:ext uri="{FF2B5EF4-FFF2-40B4-BE49-F238E27FC236}">
                <a16:creationId xmlns:a16="http://schemas.microsoft.com/office/drawing/2014/main" xmlns="" id="{CFE79988-68C4-79D8-EA31-976DFC7A36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339">
            <a:off x="-12850" y="1629915"/>
            <a:ext cx="4346303" cy="3259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ubrania, osoba, chłopiec, obuwie&#10;&#10;Opis wygenerowany automatycznie">
            <a:extLst>
              <a:ext uri="{FF2B5EF4-FFF2-40B4-BE49-F238E27FC236}">
                <a16:creationId xmlns:a16="http://schemas.microsoft.com/office/drawing/2014/main" xmlns="" id="{C2ED55EB-2049-28C0-73E4-961E3E43377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781" y="3895665"/>
            <a:ext cx="4613016" cy="30768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AUD-20240607-WA0046">
            <a:hlinkClick r:id="" action="ppaction://media"/>
            <a:extLst>
              <a:ext uri="{FF2B5EF4-FFF2-40B4-BE49-F238E27FC236}">
                <a16:creationId xmlns:a16="http://schemas.microsoft.com/office/drawing/2014/main" xmlns="" id="{C79D6906-9EBB-BEC0-49EB-2F4050AF3B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39434" y="154992"/>
            <a:ext cx="406400" cy="406400"/>
          </a:xfrm>
          <a:prstGeom prst="rect">
            <a:avLst/>
          </a:prstGeom>
        </p:spPr>
      </p:pic>
      <p:pic>
        <p:nvPicPr>
          <p:cNvPr id="10" name="Obraz 9" descr="Obraz zawierający ubrania, osoba, obuwie, grupa&#10;&#10;Opis wygenerowany automatycznie">
            <a:extLst>
              <a:ext uri="{FF2B5EF4-FFF2-40B4-BE49-F238E27FC236}">
                <a16:creationId xmlns:a16="http://schemas.microsoft.com/office/drawing/2014/main" xmlns="" id="{37C2B9A9-0607-6FEC-EB34-E2940E4E24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959" y="1761405"/>
            <a:ext cx="4053526" cy="261168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Obraz zawierający tekst, pismo odręczne, w pomieszczeniu, ściana&#10;&#10;Opis wygenerowany automatycznie">
            <a:extLst>
              <a:ext uri="{FF2B5EF4-FFF2-40B4-BE49-F238E27FC236}">
                <a16:creationId xmlns:a16="http://schemas.microsoft.com/office/drawing/2014/main" xmlns="" id="{2242DFB1-CF42-4A8F-044F-8AC971320CE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735783">
            <a:off x="8182392" y="2835161"/>
            <a:ext cx="5239105" cy="24192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5693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4571">
        <p15:prstTrans prst="peelOff"/>
      </p:transition>
    </mc:Choice>
    <mc:Fallback xmlns="">
      <p:transition spd="slow" advClick="0" advTm="245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4"/>
        <p14:stopEvt time="24213" objId="4"/>
      </p14:showEvt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97B57FF-1B50-2168-4049-540B07D2B7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0363" y="0"/>
            <a:ext cx="11491274" cy="1960775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2. Tradycją naszej Szkoły jest akcentowanie świąt narodowych, takich jak: apele z okazji Narodowego Święta Niepodległości</a:t>
            </a:r>
            <a:b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oraz rocznicy uchwalenia Konstytucji 3 Maja uświetniane repertuarem słowno-muzycznym.</a:t>
            </a:r>
          </a:p>
        </p:txBody>
      </p:sp>
      <p:pic>
        <p:nvPicPr>
          <p:cNvPr id="5" name="Obraz 4" descr="Obraz zawierający ubrania, Ludzka twarz, uśmiech, obuwie&#10;&#10;Opis wygenerowany automatycznie">
            <a:extLst>
              <a:ext uri="{FF2B5EF4-FFF2-40B4-BE49-F238E27FC236}">
                <a16:creationId xmlns:a16="http://schemas.microsoft.com/office/drawing/2014/main" xmlns="" id="{99AC3862-3563-6464-2A93-106E59F8C5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71604">
            <a:off x="-391560" y="2253460"/>
            <a:ext cx="4227000" cy="31702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Obraz 3" descr="Obraz zawierający ubrania, osoba, w pomieszczeniu, ściana&#10;&#10;Opis wygenerowany automatycznie">
            <a:extLst>
              <a:ext uri="{FF2B5EF4-FFF2-40B4-BE49-F238E27FC236}">
                <a16:creationId xmlns:a16="http://schemas.microsoft.com/office/drawing/2014/main" xmlns="" id="{7BD665F7-D333-C5AA-54B3-72E919FDD6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1960775"/>
            <a:ext cx="4876800" cy="22574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tekst, ubrania, kobieta, ludzie&#10;&#10;Opis wygenerowany automatycznie">
            <a:extLst>
              <a:ext uri="{FF2B5EF4-FFF2-40B4-BE49-F238E27FC236}">
                <a16:creationId xmlns:a16="http://schemas.microsoft.com/office/drawing/2014/main" xmlns="" id="{2561C4B3-30A9-31A1-1263-728EA44993C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767" y="4458903"/>
            <a:ext cx="4013200" cy="22574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32 (online-audio-converter.com)">
            <a:hlinkClick r:id="" action="ppaction://media"/>
            <a:extLst>
              <a:ext uri="{FF2B5EF4-FFF2-40B4-BE49-F238E27FC236}">
                <a16:creationId xmlns:a16="http://schemas.microsoft.com/office/drawing/2014/main" xmlns="" id="{EDC01827-772D-2FE1-E5F0-E6238D8872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50363" y="777187"/>
            <a:ext cx="406400" cy="406400"/>
          </a:xfrm>
          <a:prstGeom prst="rect">
            <a:avLst/>
          </a:prstGeom>
        </p:spPr>
      </p:pic>
      <p:pic>
        <p:nvPicPr>
          <p:cNvPr id="8" name="Obraz 7" descr="Obraz zawierający ubrania, zrzut ekranu, dziewczyna, osoba&#10;&#10;Opis wygenerowany automatycznie">
            <a:extLst>
              <a:ext uri="{FF2B5EF4-FFF2-40B4-BE49-F238E27FC236}">
                <a16:creationId xmlns:a16="http://schemas.microsoft.com/office/drawing/2014/main" xmlns="" id="{FB763F72-0A35-556A-89D6-F44D47FFE21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50" t="-332" r="9677" b="332"/>
          <a:stretch/>
        </p:blipFill>
        <p:spPr>
          <a:xfrm rot="5400000">
            <a:off x="7776920" y="2284775"/>
            <a:ext cx="5152665" cy="34438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81120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7953">
        <p15:prstTrans prst="peelOff"/>
      </p:transition>
    </mc:Choice>
    <mc:Fallback xmlns="">
      <p:transition spd="slow" advClick="0" advTm="279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6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6590" objId="3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3537A6AE-8154-B7F4-8F7E-0B0A4E112C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972" y="110765"/>
            <a:ext cx="11857350" cy="1067586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3. Wizyt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y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świętego Mikołaja oraz spotkania wigilijne przy nu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ie świątecznych kolęd w wykonaniu uczniów.</a:t>
            </a:r>
          </a:p>
        </p:txBody>
      </p:sp>
      <p:pic>
        <p:nvPicPr>
          <p:cNvPr id="7" name="Obraz 6" descr="Obraz zawierający ubrania, Ludzka twarz, tekst, człowiek&#10;&#10;Opis wygenerowany automatycznie">
            <a:extLst>
              <a:ext uri="{FF2B5EF4-FFF2-40B4-BE49-F238E27FC236}">
                <a16:creationId xmlns:a16="http://schemas.microsoft.com/office/drawing/2014/main" xmlns="" id="{E5266EC6-34F7-4C00-6952-2135E060CF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3395">
            <a:off x="390957" y="938190"/>
            <a:ext cx="4763082" cy="32994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Obraz zawierający ubrania, w pomieszczeniu, osoba, choinka&#10;&#10;Opis wygenerowany automatycznie">
            <a:extLst>
              <a:ext uri="{FF2B5EF4-FFF2-40B4-BE49-F238E27FC236}">
                <a16:creationId xmlns:a16="http://schemas.microsoft.com/office/drawing/2014/main" xmlns="" id="{E72BDF29-C822-2025-B83E-1371A9CC6C2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7186">
            <a:off x="8780525" y="3503400"/>
            <a:ext cx="2502237" cy="33363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58">
            <a:hlinkClick r:id="" action="ppaction://media"/>
            <a:extLst>
              <a:ext uri="{FF2B5EF4-FFF2-40B4-BE49-F238E27FC236}">
                <a16:creationId xmlns:a16="http://schemas.microsoft.com/office/drawing/2014/main" xmlns="" id="{B47CBA1B-8E59-19D9-9753-F22972C6F1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53087" y="843821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ściana, osoba, w pomieszczeniu&#10;&#10;Opis wygenerowany automatycznie">
            <a:extLst>
              <a:ext uri="{FF2B5EF4-FFF2-40B4-BE49-F238E27FC236}">
                <a16:creationId xmlns:a16="http://schemas.microsoft.com/office/drawing/2014/main" xmlns="" id="{99A014A5-CFDD-BA6E-1EE2-685B7079CDB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5018" y="1047021"/>
            <a:ext cx="5416941" cy="2501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chłopiec, Ludzka twarz, osoba&#10;&#10;Opis wygenerowany automatycznie">
            <a:extLst>
              <a:ext uri="{FF2B5EF4-FFF2-40B4-BE49-F238E27FC236}">
                <a16:creationId xmlns:a16="http://schemas.microsoft.com/office/drawing/2014/main" xmlns="" id="{E3B83093-DEEF-9EA7-70DA-921A16D25F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5396" y="3947602"/>
            <a:ext cx="6062900" cy="27996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1352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1993">
        <p15:prstTrans prst="peelOff"/>
      </p:transition>
    </mc:Choice>
    <mc:Fallback xmlns="">
      <p:transition spd="slow" advClick="0" advTm="119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3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10662" objId="3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1242F0C-3161-898F-A02B-EADED8B9D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2022318" cy="1355103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4. Bale karnawałowe, na których głownie młodsi uczniowie z dumą prezentują swoje stroje; bawią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się wspólnie przy akompaniamencie muzyki i uczestniczą w proponowanych konkursach.</a:t>
            </a:r>
          </a:p>
        </p:txBody>
      </p:sp>
      <p:pic>
        <p:nvPicPr>
          <p:cNvPr id="7" name="Obraz 6" descr="Obraz zawierający w pomieszczeniu, ubrania, obuwie, osoba&#10;&#10;Opis wygenerowany automatycznie">
            <a:extLst>
              <a:ext uri="{FF2B5EF4-FFF2-40B4-BE49-F238E27FC236}">
                <a16:creationId xmlns:a16="http://schemas.microsoft.com/office/drawing/2014/main" xmlns="" id="{02E217CC-93B1-CFAA-DC48-66D3128EC0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442" y="1277873"/>
            <a:ext cx="5466853" cy="25305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48">
            <a:hlinkClick r:id="" action="ppaction://media"/>
            <a:extLst>
              <a:ext uri="{FF2B5EF4-FFF2-40B4-BE49-F238E27FC236}">
                <a16:creationId xmlns:a16="http://schemas.microsoft.com/office/drawing/2014/main" xmlns="" id="{034A71DA-79C4-0C8A-E253-EA0FB4F2B9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35973" y="948703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Ludzka twarz, osoba, w pomieszczeniu&#10;&#10;Opis wygenerowany automatycznie">
            <a:extLst>
              <a:ext uri="{FF2B5EF4-FFF2-40B4-BE49-F238E27FC236}">
                <a16:creationId xmlns:a16="http://schemas.microsoft.com/office/drawing/2014/main" xmlns="" id="{BDC794E1-04C7-58DA-3723-2157D8E8A1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195444" y="2692317"/>
            <a:ext cx="4193209" cy="3144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obraz, sztuka, obuwie&#10;&#10;Opis wygenerowany automatycznie">
            <a:extLst>
              <a:ext uri="{FF2B5EF4-FFF2-40B4-BE49-F238E27FC236}">
                <a16:creationId xmlns:a16="http://schemas.microsoft.com/office/drawing/2014/main" xmlns="" id="{AE66C4F5-C373-018C-B26E-88B16F7106B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17" y="3725398"/>
            <a:ext cx="6727516" cy="310652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Obraz 9" descr="Obraz zawierający ubrania, obuwie, ściana, osoba&#10;&#10;Opis wygenerowany automatycznie">
            <a:extLst>
              <a:ext uri="{FF2B5EF4-FFF2-40B4-BE49-F238E27FC236}">
                <a16:creationId xmlns:a16="http://schemas.microsoft.com/office/drawing/2014/main" xmlns="" id="{985729BC-FFEB-D820-8F28-21D2FB2B2DB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4" y="1041128"/>
            <a:ext cx="3579026" cy="26842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15532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0226">
        <p15:prstTrans prst="peelOff"/>
      </p:transition>
    </mc:Choice>
    <mc:Fallback xmlns="">
      <p:transition spd="slow" advClick="0" advTm="202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19402" objId="3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4697ECA-5EFD-9535-7D25-C0C74633CA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2598" y="0"/>
            <a:ext cx="8572107" cy="687583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5. Świętowanie Dnia Dziecka.</a:t>
            </a:r>
          </a:p>
        </p:txBody>
      </p:sp>
      <p:pic>
        <p:nvPicPr>
          <p:cNvPr id="3" name="AUD-20240607-WA0045">
            <a:hlinkClick r:id="" action="ppaction://media"/>
            <a:extLst>
              <a:ext uri="{FF2B5EF4-FFF2-40B4-BE49-F238E27FC236}">
                <a16:creationId xmlns:a16="http://schemas.microsoft.com/office/drawing/2014/main" xmlns="" id="{5CD7D36B-B701-EC88-8131-3309983AE5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51066" y="237518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ściana, obuwie, osoba&#10;&#10;Opis wygenerowany automatycznie">
            <a:extLst>
              <a:ext uri="{FF2B5EF4-FFF2-40B4-BE49-F238E27FC236}">
                <a16:creationId xmlns:a16="http://schemas.microsoft.com/office/drawing/2014/main" xmlns="" id="{6BF89074-15A5-6FA3-E42A-4778E631EB0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45" y="237518"/>
            <a:ext cx="2381512" cy="35291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Symbol zastępczy zawartości 5">
            <a:extLst>
              <a:ext uri="{FF2B5EF4-FFF2-40B4-BE49-F238E27FC236}">
                <a16:creationId xmlns:a16="http://schemas.microsoft.com/office/drawing/2014/main" xmlns="" id="{1FC14CB0-23B3-1D23-2C53-3BEC1E211BE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941" y="643918"/>
            <a:ext cx="3392117" cy="45228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Symbol zastępczy zawartości 4">
            <a:extLst>
              <a:ext uri="{FF2B5EF4-FFF2-40B4-BE49-F238E27FC236}">
                <a16:creationId xmlns:a16="http://schemas.microsoft.com/office/drawing/2014/main" xmlns="" id="{6E0FDCFA-D84F-CDB6-6173-0D40850BDC4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22" y="3429000"/>
            <a:ext cx="2487481" cy="33166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Symbol zastępczy zawartości 5">
            <a:extLst>
              <a:ext uri="{FF2B5EF4-FFF2-40B4-BE49-F238E27FC236}">
                <a16:creationId xmlns:a16="http://schemas.microsoft.com/office/drawing/2014/main" xmlns="" id="{1ABF7E83-E9DB-E995-1968-765C580BC62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267" y="289873"/>
            <a:ext cx="2354345" cy="31391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az 5" descr="Obraz zawierający ubrania, w pomieszczeniu, zlew, osoba&#10;&#10;Opis wygenerowany automatycznie">
            <a:extLst>
              <a:ext uri="{FF2B5EF4-FFF2-40B4-BE49-F238E27FC236}">
                <a16:creationId xmlns:a16="http://schemas.microsoft.com/office/drawing/2014/main" xmlns="" id="{8799EBDE-548B-0B4F-16F8-A4C37D02A92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9071" y="3454127"/>
            <a:ext cx="4355184" cy="32663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39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270">
        <p15:prstTrans prst="peelOff"/>
      </p:transition>
    </mc:Choice>
    <mc:Fallback xmlns="">
      <p:transition spd="slow" advClick="0" advTm="52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4449" objId="3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FAB7738-1511-80D7-8D3A-6327B0B22A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974" y="0"/>
            <a:ext cx="11623250" cy="1102936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6. Kampanie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zachęcające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do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czytani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 -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tak ważne dla wszechstronnego rozwoju dziecka. Akcja: « Cała Polska czyta dzieciom » oraz « Przerwa na czytanie »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 </a:t>
            </a:r>
            <a:endParaRPr lang="pl-PL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Obraz 10" descr="Obraz zawierający tekst, Okładka książki, projekt graficzny, fikcja&#10;&#10;Opis wygenerowany automatycznie">
            <a:extLst>
              <a:ext uri="{FF2B5EF4-FFF2-40B4-BE49-F238E27FC236}">
                <a16:creationId xmlns:a16="http://schemas.microsoft.com/office/drawing/2014/main" xmlns="" id="{A29E46D1-A629-4D93-E4E7-3BDCD4FAB1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425" y="1138785"/>
            <a:ext cx="3644497" cy="2719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Obraz zawierający ubrania, osoba, obuwie, Ludzka twarz&#10;&#10;Opis wygenerowany automatycznie">
            <a:extLst>
              <a:ext uri="{FF2B5EF4-FFF2-40B4-BE49-F238E27FC236}">
                <a16:creationId xmlns:a16="http://schemas.microsoft.com/office/drawing/2014/main" xmlns="" id="{A3FA3569-6077-21B0-88DD-E650638E5A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860" y="2926178"/>
            <a:ext cx="3359404" cy="39451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AUD-20240607-WA0054">
            <a:hlinkClick r:id="" action="ppaction://media"/>
            <a:extLst>
              <a:ext uri="{FF2B5EF4-FFF2-40B4-BE49-F238E27FC236}">
                <a16:creationId xmlns:a16="http://schemas.microsoft.com/office/drawing/2014/main" xmlns="" id="{2370754E-80F8-EF80-5E04-94A53F47A9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83312" y="1152922"/>
            <a:ext cx="406400" cy="406400"/>
          </a:xfrm>
          <a:prstGeom prst="rect">
            <a:avLst/>
          </a:prstGeom>
        </p:spPr>
      </p:pic>
      <p:pic>
        <p:nvPicPr>
          <p:cNvPr id="3" name="Symbol zastępczy zawartości 4">
            <a:extLst>
              <a:ext uri="{FF2B5EF4-FFF2-40B4-BE49-F238E27FC236}">
                <a16:creationId xmlns:a16="http://schemas.microsoft.com/office/drawing/2014/main" xmlns="" id="{BAD09FA9-47C1-14C4-658E-BAE611C3A5C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0656"/>
            <a:ext cx="2733338" cy="36444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Symbol zastępczy zawartości 4">
            <a:extLst>
              <a:ext uri="{FF2B5EF4-FFF2-40B4-BE49-F238E27FC236}">
                <a16:creationId xmlns:a16="http://schemas.microsoft.com/office/drawing/2014/main" xmlns="" id="{53D09E26-5F87-ED42-D81C-48771E50746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0027" y="3550541"/>
            <a:ext cx="4026571" cy="3320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Symbol zastępczy zawartości 5">
            <a:extLst>
              <a:ext uri="{FF2B5EF4-FFF2-40B4-BE49-F238E27FC236}">
                <a16:creationId xmlns:a16="http://schemas.microsoft.com/office/drawing/2014/main" xmlns="" id="{BBDE75C4-B531-5D28-BC06-9CC06D96E5C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0211" y="909683"/>
            <a:ext cx="2279228" cy="35460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6252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3259">
        <p15:prstTrans prst="peelOff"/>
      </p:transition>
    </mc:Choice>
    <mc:Fallback xmlns="">
      <p:transition spd="slow" advClick="0" advTm="232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4"/>
        <p14:stopEvt time="18392" objId="4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577E66B9-DCB2-98CE-8FE1-EF66FB07DE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798" y="0"/>
            <a:ext cx="10036404" cy="688157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7. Konkursy ortograficzne </a:t>
            </a:r>
            <a:r>
              <a:rPr lang="fr-FR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i </a:t>
            </a:r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recytatorskie. </a:t>
            </a:r>
          </a:p>
        </p:txBody>
      </p:sp>
      <p:pic>
        <p:nvPicPr>
          <p:cNvPr id="3" name="AUD-20240607-WA0034">
            <a:hlinkClick r:id="" action="ppaction://media"/>
            <a:extLst>
              <a:ext uri="{FF2B5EF4-FFF2-40B4-BE49-F238E27FC236}">
                <a16:creationId xmlns:a16="http://schemas.microsoft.com/office/drawing/2014/main" xmlns="" id="{DB911D14-302F-E1B6-6BFE-4A24B29965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1361" y="140878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Ludzka twarz, osoba, ściana&#10;&#10;Opis wygenerowany automatycznie">
            <a:extLst>
              <a:ext uri="{FF2B5EF4-FFF2-40B4-BE49-F238E27FC236}">
                <a16:creationId xmlns:a16="http://schemas.microsoft.com/office/drawing/2014/main" xmlns="" id="{E76B8D30-4E2E-C7EA-04F5-8471A5C566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85919">
            <a:off x="-722336" y="2632073"/>
            <a:ext cx="4750833" cy="21937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osoba, ubrania, ściana, człowiek&#10;&#10;Opis wygenerowany automatycznie">
            <a:extLst>
              <a:ext uri="{FF2B5EF4-FFF2-40B4-BE49-F238E27FC236}">
                <a16:creationId xmlns:a16="http://schemas.microsoft.com/office/drawing/2014/main" xmlns="" id="{52851DDD-64DC-1C93-3C73-12D0691C6A9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17355" y="2181014"/>
            <a:ext cx="5053717" cy="23336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Obraz zawierający tekst, ubrania, osoba, ściana&#10;&#10;Opis wygenerowany automatycznie">
            <a:extLst>
              <a:ext uri="{FF2B5EF4-FFF2-40B4-BE49-F238E27FC236}">
                <a16:creationId xmlns:a16="http://schemas.microsoft.com/office/drawing/2014/main" xmlns="" id="{1232D34B-8121-7C84-C5B3-7A2D63E3572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8" t="1316" r="23415" b="6590"/>
          <a:stretch/>
        </p:blipFill>
        <p:spPr>
          <a:xfrm>
            <a:off x="5926315" y="1442301"/>
            <a:ext cx="5857642" cy="335594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21977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8545">
        <p15:prstTrans prst="peelOff"/>
      </p:transition>
    </mc:Choice>
    <mc:Fallback xmlns="">
      <p:transition spd="slow" advClick="0" advTm="85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6950" objId="3"/>
      </p14:showEvt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F94E653-C474-E453-A39C-66FB2DB753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1943761" cy="1150070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8. Warsztaty z okazji różnych wydarzeń: warsztaty muzyczne, teatralne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,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zbożowe, historyczne, recytatorskie, wielkanocne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oraz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warsztaty</a:t>
            </a:r>
            <a:r>
              <a:rPr lang="fr-FR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o 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</a:t>
            </a:r>
            <a:r>
              <a:rPr lang="fr-FR" sz="28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topach</a:t>
            </a:r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7" name="Obraz 6" descr="Obraz zawierający w pomieszczeniu, ubrania, obuwie, osoba&#10;&#10;Opis wygenerowany automatycznie">
            <a:extLst>
              <a:ext uri="{FF2B5EF4-FFF2-40B4-BE49-F238E27FC236}">
                <a16:creationId xmlns:a16="http://schemas.microsoft.com/office/drawing/2014/main" xmlns="" id="{1704808B-AC91-2FA9-450D-9E6F3D1A6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3863">
            <a:off x="172832" y="854986"/>
            <a:ext cx="2198184" cy="47488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Obraz zawierający ubrania, w pomieszczeniu, osoba, Ludzka twarz&#10;&#10;Opis wygenerowany automatycznie">
            <a:extLst>
              <a:ext uri="{FF2B5EF4-FFF2-40B4-BE49-F238E27FC236}">
                <a16:creationId xmlns:a16="http://schemas.microsoft.com/office/drawing/2014/main" xmlns="" id="{EC508D61-CD99-6C51-A1C7-543A171ACA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438" y="1226862"/>
            <a:ext cx="5611868" cy="25976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36">
            <a:hlinkClick r:id="" action="ppaction://media"/>
            <a:extLst>
              <a:ext uri="{FF2B5EF4-FFF2-40B4-BE49-F238E27FC236}">
                <a16:creationId xmlns:a16="http://schemas.microsoft.com/office/drawing/2014/main" xmlns="" id="{D2091E51-251B-8AD8-6644-0A49264B90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16863" y="924843"/>
            <a:ext cx="406400" cy="406400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BCEE2D5F-76D5-8D76-912D-76B91C39FF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5477" y="4143240"/>
            <a:ext cx="4226922" cy="222442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xmlns="" id="{EDC6F5EC-2FDA-385F-963F-DC38DFF382D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81664" y="3901335"/>
            <a:ext cx="3092990" cy="23178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Obraz 4" descr="Obraz zawierający obuwie, ubrania, osoba, w pomieszczeniu&#10;&#10;Opis wygenerowany automatycznie">
            <a:extLst>
              <a:ext uri="{FF2B5EF4-FFF2-40B4-BE49-F238E27FC236}">
                <a16:creationId xmlns:a16="http://schemas.microsoft.com/office/drawing/2014/main" xmlns="" id="{0B68198C-5174-45DD-42C3-BF19C7EF2B71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08" b="31880"/>
          <a:stretch/>
        </p:blipFill>
        <p:spPr>
          <a:xfrm>
            <a:off x="9087439" y="1479912"/>
            <a:ext cx="2019062" cy="21706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Obraz 11" descr="Obraz zawierający w pomieszczeniu, ściana, ubrania, tablica suchościeralna biała&#10;&#10;Opis wygenerowany automatycznie">
            <a:extLst>
              <a:ext uri="{FF2B5EF4-FFF2-40B4-BE49-F238E27FC236}">
                <a16:creationId xmlns:a16="http://schemas.microsoft.com/office/drawing/2014/main" xmlns="" id="{C2869456-7DC8-FD5A-AA79-B377AF23463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05" b="30172"/>
          <a:stretch/>
        </p:blipFill>
        <p:spPr>
          <a:xfrm>
            <a:off x="5772399" y="3471821"/>
            <a:ext cx="3158289" cy="31768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68258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27706">
        <p15:prstTrans prst="peelOff"/>
      </p:transition>
    </mc:Choice>
    <mc:Fallback xmlns="">
      <p:transition spd="slow" advClick="0" advTm="277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1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26150" objId="3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FB77C6D1-3AD4-DC94-BBE0-D4890608E3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3888" y="0"/>
            <a:ext cx="10583159" cy="776190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9. Uczestnictwo w polonijnym turnieju « Misia Wojtka ».</a:t>
            </a:r>
          </a:p>
        </p:txBody>
      </p:sp>
      <p:pic>
        <p:nvPicPr>
          <p:cNvPr id="7" name="Obraz 6" descr="Obraz zawierający tekst, kreskówka, zabawka, fikcja&#10;&#10;Opis wygenerowany automatycznie">
            <a:extLst>
              <a:ext uri="{FF2B5EF4-FFF2-40B4-BE49-F238E27FC236}">
                <a16:creationId xmlns:a16="http://schemas.microsoft.com/office/drawing/2014/main" xmlns="" id="{0CBFA8A3-CFE1-CDC8-7267-94C702DAE8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888" y="979960"/>
            <a:ext cx="3038902" cy="20259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Obraz 8" descr="Obraz zawierający Ludzka twarz, osoba, ubrania, uśmiech&#10;&#10;Opis wygenerowany automatycznie">
            <a:extLst>
              <a:ext uri="{FF2B5EF4-FFF2-40B4-BE49-F238E27FC236}">
                <a16:creationId xmlns:a16="http://schemas.microsoft.com/office/drawing/2014/main" xmlns="" id="{44F80899-BCD9-A120-33E5-366AADA434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6764">
            <a:off x="7847912" y="653532"/>
            <a:ext cx="3964205" cy="5285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39">
            <a:hlinkClick r:id="" action="ppaction://media"/>
            <a:extLst>
              <a:ext uri="{FF2B5EF4-FFF2-40B4-BE49-F238E27FC236}">
                <a16:creationId xmlns:a16="http://schemas.microsoft.com/office/drawing/2014/main" xmlns="" id="{DBF8994F-6477-447C-920D-5DBB7A0FA0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43578" y="178947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ubrania, osoba, obuwie, Ludzka twarz&#10;&#10;Opis wygenerowany automatycznie">
            <a:extLst>
              <a:ext uri="{FF2B5EF4-FFF2-40B4-BE49-F238E27FC236}">
                <a16:creationId xmlns:a16="http://schemas.microsoft.com/office/drawing/2014/main" xmlns="" id="{1FF337E4-39A7-74AE-6DC0-641A7B6CC8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341" y="776190"/>
            <a:ext cx="2805063" cy="49867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Symbol zastępczy zawartości 5">
            <a:extLst>
              <a:ext uri="{FF2B5EF4-FFF2-40B4-BE49-F238E27FC236}">
                <a16:creationId xmlns:a16="http://schemas.microsoft.com/office/drawing/2014/main" xmlns="" id="{BBA9E107-A355-C361-2869-3942FBF183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34245" y="3209664"/>
            <a:ext cx="5750374" cy="36177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12321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1586">
        <p15:prstTrans prst="peelOff"/>
      </p:transition>
    </mc:Choice>
    <mc:Fallback xmlns="">
      <p:transition spd="slow" advClick="0" advTm="115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7259" objId="3"/>
      </p14:showEvt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16AE4793-5B44-2200-DC4A-E2FEFFF6FB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1658" y="75988"/>
            <a:ext cx="10366342" cy="781851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10. Wyjścia i wycieczki szkolne.</a:t>
            </a:r>
          </a:p>
        </p:txBody>
      </p:sp>
      <p:pic>
        <p:nvPicPr>
          <p:cNvPr id="7" name="Obraz 6" descr="Obraz zawierający ubrania, budynek, osoba, obuwie&#10;&#10;Opis wygenerowany automatycznie">
            <a:extLst>
              <a:ext uri="{FF2B5EF4-FFF2-40B4-BE49-F238E27FC236}">
                <a16:creationId xmlns:a16="http://schemas.microsoft.com/office/drawing/2014/main" xmlns="" id="{7BEDE2ED-EA24-65A4-A3E3-A68EEF8E52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78" y="1045564"/>
            <a:ext cx="4013768" cy="24989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Obraz zawierający ubrania, obuwie, osoba, Ludzka twarz&#10;&#10;Opis wygenerowany automatycznie">
            <a:extLst>
              <a:ext uri="{FF2B5EF4-FFF2-40B4-BE49-F238E27FC236}">
                <a16:creationId xmlns:a16="http://schemas.microsoft.com/office/drawing/2014/main" xmlns="" id="{DC39C62B-B7B7-C89F-DA8B-9C929E1652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0648" y="398780"/>
            <a:ext cx="3228896" cy="43051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51">
            <a:hlinkClick r:id="" action="ppaction://media"/>
            <a:extLst>
              <a:ext uri="{FF2B5EF4-FFF2-40B4-BE49-F238E27FC236}">
                <a16:creationId xmlns:a16="http://schemas.microsoft.com/office/drawing/2014/main" xmlns="" id="{F899BECA-3A66-0085-406D-67D3BE06F4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91362" y="263713"/>
            <a:ext cx="406400" cy="406400"/>
          </a:xfrm>
          <a:prstGeom prst="rect">
            <a:avLst/>
          </a:prstGeom>
        </p:spPr>
      </p:pic>
      <p:pic>
        <p:nvPicPr>
          <p:cNvPr id="5" name="Obraz 4" descr="Obraz zawierający tekst, Ludzka twarz, pismo odręczne&#10;&#10;Opis wygenerowany automatycznie">
            <a:extLst>
              <a:ext uri="{FF2B5EF4-FFF2-40B4-BE49-F238E27FC236}">
                <a16:creationId xmlns:a16="http://schemas.microsoft.com/office/drawing/2014/main" xmlns="" id="{18BA510A-99AC-98A2-9BD3-E1B0D2FD5C17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15" r="9965"/>
          <a:stretch/>
        </p:blipFill>
        <p:spPr>
          <a:xfrm rot="5400000">
            <a:off x="66613" y="3875036"/>
            <a:ext cx="3205112" cy="2533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obraz, ubrania, na wolnym powietrzu, sztuka&#10;&#10;Opis wygenerowany automatycznie">
            <a:extLst>
              <a:ext uri="{FF2B5EF4-FFF2-40B4-BE49-F238E27FC236}">
                <a16:creationId xmlns:a16="http://schemas.microsoft.com/office/drawing/2014/main" xmlns="" id="{D9190123-BA54-05EC-271E-8C22D8730E7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5" t="-351" r="25361" b="351"/>
          <a:stretch/>
        </p:blipFill>
        <p:spPr>
          <a:xfrm rot="5400000">
            <a:off x="2845413" y="3266742"/>
            <a:ext cx="4033861" cy="30389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Obraz zawierający ubrania, osoba, Ludzka twarz, ściana&#10;&#10;Opis wygenerowany automatycznie">
            <a:extLst>
              <a:ext uri="{FF2B5EF4-FFF2-40B4-BE49-F238E27FC236}">
                <a16:creationId xmlns:a16="http://schemas.microsoft.com/office/drawing/2014/main" xmlns="" id="{2B412638-1A49-A30C-94DA-4A97558C3A7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7" r="17423"/>
          <a:stretch/>
        </p:blipFill>
        <p:spPr>
          <a:xfrm>
            <a:off x="4855842" y="912618"/>
            <a:ext cx="3655270" cy="21892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Obraz zawierający ubrania, człowiek, osoba, budynek&#10;&#10;Opis wygenerowany automatycznie">
            <a:extLst>
              <a:ext uri="{FF2B5EF4-FFF2-40B4-BE49-F238E27FC236}">
                <a16:creationId xmlns:a16="http://schemas.microsoft.com/office/drawing/2014/main" xmlns="" id="{2C0EDA43-5546-D4B6-9060-D97BAD59E5F1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4" t="2321" r="28789"/>
          <a:stretch/>
        </p:blipFill>
        <p:spPr>
          <a:xfrm>
            <a:off x="6315618" y="4057588"/>
            <a:ext cx="3912393" cy="28564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1616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20">
        <p15:prstTrans prst="peelOff"/>
      </p:transition>
    </mc:Choice>
    <mc:Fallback xmlns="">
      <p:transition spd="slow" advClick="0" advTm="50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4437" objId="3"/>
      </p14:showEvt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98AF10E1-81D1-9E82-F5B1-0FA67F1074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1022" y="0"/>
            <a:ext cx="9904429" cy="700775"/>
          </a:xfrm>
        </p:spPr>
        <p:txBody>
          <a:bodyPr>
            <a:normAutofit/>
          </a:bodyPr>
          <a:lstStyle/>
          <a:p>
            <a:r>
              <a:rPr lang="pl-PL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11. Udział w akcjach charytatywnych.</a:t>
            </a:r>
          </a:p>
        </p:txBody>
      </p:sp>
      <p:pic>
        <p:nvPicPr>
          <p:cNvPr id="7" name="Obraz 6" descr="Obraz zawierający ubrania, Ludzka twarz, osoba, kobieta&#10;&#10;Opis wygenerowany automatycznie">
            <a:extLst>
              <a:ext uri="{FF2B5EF4-FFF2-40B4-BE49-F238E27FC236}">
                <a16:creationId xmlns:a16="http://schemas.microsoft.com/office/drawing/2014/main" xmlns="" id="{AB2B587C-6BEE-5BE0-EA6E-994037166C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2361">
            <a:off x="25802" y="1101277"/>
            <a:ext cx="6402363" cy="5120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Obraz 8" descr="Obraz zawierający ubrania, osoba, obuwie, ściana&#10;&#10;Opis wygenerowany automatycznie">
            <a:extLst>
              <a:ext uri="{FF2B5EF4-FFF2-40B4-BE49-F238E27FC236}">
                <a16:creationId xmlns:a16="http://schemas.microsoft.com/office/drawing/2014/main" xmlns="" id="{61FE5BCA-91F9-8D53-C455-0B434C1577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280">
            <a:off x="6426467" y="1012797"/>
            <a:ext cx="5727032" cy="42952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41">
            <a:hlinkClick r:id="" action="ppaction://media"/>
            <a:extLst>
              <a:ext uri="{FF2B5EF4-FFF2-40B4-BE49-F238E27FC236}">
                <a16:creationId xmlns:a16="http://schemas.microsoft.com/office/drawing/2014/main" xmlns="" id="{234BC5B3-704B-C5D2-74FD-95B0129A37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86783" y="25071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64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4846">
        <p15:prstTrans prst="peelOff"/>
      </p:transition>
    </mc:Choice>
    <mc:Fallback xmlns="">
      <p:transition spd="slow" advClick="0" advTm="48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" objId="3"/>
        <p14:stopEvt time="4185" objId="3"/>
      </p14:showEvt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83E1551C-1663-A0A5-B587-395561F31B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157" y="0"/>
            <a:ext cx="9624767" cy="688157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12. </a:t>
            </a:r>
            <a:r>
              <a:rPr lang="fr-FR" sz="36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Lekcje</a:t>
            </a:r>
            <a:r>
              <a:rPr lang="fr-FR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fr-FR" sz="36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biblioteczne</a:t>
            </a:r>
            <a:r>
              <a:rPr lang="fr-FR" sz="36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.</a:t>
            </a:r>
            <a:endParaRPr lang="pl-PL" sz="36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Obraz 4" descr="Obraz zawierający ubrania, osoba, małe dziecko, obuwie&#10;&#10;Opis wygenerowany automatycznie">
            <a:extLst>
              <a:ext uri="{FF2B5EF4-FFF2-40B4-BE49-F238E27FC236}">
                <a16:creationId xmlns:a16="http://schemas.microsoft.com/office/drawing/2014/main" xmlns="" id="{6E91DCB9-8FD3-6F0C-4AC8-728D4932F91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16128">
            <a:off x="490177" y="887825"/>
            <a:ext cx="3872233" cy="516297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az 6" descr="Obraz zawierający ściana, ubrania, w pomieszczeniu, stół&#10;&#10;Opis wygenerowany automatycznie">
            <a:extLst>
              <a:ext uri="{FF2B5EF4-FFF2-40B4-BE49-F238E27FC236}">
                <a16:creationId xmlns:a16="http://schemas.microsoft.com/office/drawing/2014/main" xmlns="" id="{A84E7BD4-3C50-2470-9F94-BCD74A42CA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0961">
            <a:off x="5623800" y="388284"/>
            <a:ext cx="6073499" cy="36919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AUD-20240607-WA0035">
            <a:hlinkClick r:id="" action="ppaction://media"/>
            <a:extLst>
              <a:ext uri="{FF2B5EF4-FFF2-40B4-BE49-F238E27FC236}">
                <a16:creationId xmlns:a16="http://schemas.microsoft.com/office/drawing/2014/main" xmlns="" id="{80AAECED-2C88-AA13-B996-E9613381F4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892746" y="216621"/>
            <a:ext cx="406400" cy="406400"/>
          </a:xfrm>
          <a:prstGeom prst="rect">
            <a:avLst/>
          </a:prstGeom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9824948B-D28A-515C-4501-602ECFC071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2220" y="3841667"/>
            <a:ext cx="4050416" cy="28781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2017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235">
        <p15:prstTrans prst="peelOff"/>
      </p:transition>
    </mc:Choice>
    <mc:Fallback xmlns="">
      <p:transition spd="slow" advClick="0" advTm="323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" objId="3"/>
        <p14:stopEvt time="3235" objId="3"/>
      </p14:showEvt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225635F-91B5-52AC-A57B-B2139B82C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902" y="0"/>
            <a:ext cx="10262647" cy="1068421"/>
          </a:xfrm>
        </p:spPr>
        <p:txBody>
          <a:bodyPr>
            <a:noAutofit/>
          </a:bodyPr>
          <a:lstStyle/>
          <a:p>
            <a:r>
              <a:rPr lang="pl-PL" sz="28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13.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Aktualn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ie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całą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społeczność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szkolną mobilizuje </a:t>
            </a:r>
            <a:r>
              <a:rPr lang="fr-FR" sz="3200" b="1" dirty="0" err="1">
                <a:solidFill>
                  <a:srgbClr val="002060"/>
                </a:solidFill>
                <a:latin typeface="Monotype Corsiva" panose="03010101010201010101" pitchFamily="66" charset="0"/>
              </a:rPr>
              <a:t>projekt</a:t>
            </a:r>
            <a:r>
              <a:rPr lang="fr-FR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 </a:t>
            </a:r>
            <a:r>
              <a:rPr lang="pl-PL" sz="3200" b="1" dirty="0">
                <a:solidFill>
                  <a:srgbClr val="002060"/>
                </a:solidFill>
                <a:latin typeface="Monotype Corsiva" panose="03010101010201010101" pitchFamily="66" charset="0"/>
              </a:rPr>
              <a:t>nadania szkole imienia.</a:t>
            </a:r>
            <a:endParaRPr lang="pl-PL" sz="2800" b="1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" name="Slajd_33">
            <a:hlinkClick r:id="" action="ppaction://media"/>
            <a:extLst>
              <a:ext uri="{FF2B5EF4-FFF2-40B4-BE49-F238E27FC236}">
                <a16:creationId xmlns:a16="http://schemas.microsoft.com/office/drawing/2014/main" xmlns="" id="{4D70127E-76C7-7E4F-7AFB-5E6B4B92A3D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746556" y="261432"/>
            <a:ext cx="395926" cy="395926"/>
          </a:xfrm>
          <a:prstGeom prst="rect">
            <a:avLst/>
          </a:prstGeom>
        </p:spPr>
      </p:pic>
      <p:pic>
        <p:nvPicPr>
          <p:cNvPr id="6" name="Obraz 5" descr="Obraz zawierający Ludzka twarz, osoba, tekst, człowiek&#10;&#10;Opis wygenerowany automatycznie">
            <a:extLst>
              <a:ext uri="{FF2B5EF4-FFF2-40B4-BE49-F238E27FC236}">
                <a16:creationId xmlns:a16="http://schemas.microsoft.com/office/drawing/2014/main" xmlns="" id="{6F362425-7BF7-35A2-5232-56EA955F17A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605" y="651462"/>
            <a:ext cx="6164049" cy="42528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Obraz 7" descr="Obraz zawierający ubrania, w pomieszczeniu, tekst, osoba&#10;&#10;Opis wygenerowany automatycznie">
            <a:extLst>
              <a:ext uri="{FF2B5EF4-FFF2-40B4-BE49-F238E27FC236}">
                <a16:creationId xmlns:a16="http://schemas.microsoft.com/office/drawing/2014/main" xmlns="" id="{CCC7AC22-515F-B30C-9941-0B52E0C2D58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35" t="7792" b="11000"/>
          <a:stretch/>
        </p:blipFill>
        <p:spPr>
          <a:xfrm>
            <a:off x="117346" y="2204530"/>
            <a:ext cx="5812295" cy="42528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81441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13072">
        <p15:prstTrans prst="peelOff"/>
      </p:transition>
    </mc:Choice>
    <mc:Fallback xmlns="">
      <p:transition spd="slow" advClick="0" advTm="130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110" objId="3"/>
        <p14:stopEvt time="12461" objId="3"/>
      </p14:showEvt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7EC25F7A-FDCA-ECD5-A8DD-DB8E626070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7183" y="1244911"/>
            <a:ext cx="10023836" cy="2997151"/>
          </a:xfrm>
        </p:spPr>
        <p:txBody>
          <a:bodyPr>
            <a:normAutofit/>
          </a:bodyPr>
          <a:lstStyle/>
          <a:p>
            <a:r>
              <a:rPr lang="pl-PL" sz="8800" dirty="0">
                <a:solidFill>
                  <a:srgbClr val="002060"/>
                </a:solidFill>
                <a:latin typeface="Monotype Corsiva" panose="03010101010201010101" pitchFamily="66" charset="0"/>
              </a:rPr>
              <a:t>Dziękujemy za uwagę</a:t>
            </a:r>
            <a:r>
              <a:rPr lang="fr-FR" sz="8800" dirty="0">
                <a:solidFill>
                  <a:srgbClr val="002060"/>
                </a:solidFill>
                <a:latin typeface="Monotype Corsiva" panose="03010101010201010101" pitchFamily="66" charset="0"/>
              </a:rPr>
              <a:t/>
            </a:r>
            <a:br>
              <a:rPr lang="fr-FR" sz="8800" dirty="0">
                <a:solidFill>
                  <a:srgbClr val="002060"/>
                </a:solidFill>
                <a:latin typeface="Monotype Corsiva" panose="03010101010201010101" pitchFamily="66" charset="0"/>
              </a:rPr>
            </a:br>
            <a:r>
              <a:rPr lang="fr-FR" sz="8800" dirty="0">
                <a:solidFill>
                  <a:srgbClr val="002060"/>
                </a:solidFill>
                <a:latin typeface="Monotype Corsiva" panose="03010101010201010101" pitchFamily="66" charset="0"/>
                <a:sym typeface="Wingdings" panose="05000000000000000000" pitchFamily="2" charset="2"/>
              </a:rPr>
              <a:t></a:t>
            </a:r>
            <a:endParaRPr lang="pl-PL" sz="88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5782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49">
        <p15:prstTrans prst="peelOff"/>
      </p:transition>
    </mc:Choice>
    <mc:Fallback xmlns="">
      <p:transition spd="slow" advClick="0" advTm="3049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737</Words>
  <Application>Microsoft Office PowerPoint</Application>
  <PresentationFormat>Panoramiczny</PresentationFormat>
  <Paragraphs>51</Paragraphs>
  <Slides>34</Slides>
  <Notes>0</Notes>
  <HiddenSlides>0</HiddenSlides>
  <MMClips>34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34</vt:i4>
      </vt:variant>
    </vt:vector>
  </HeadingPairs>
  <TitlesOfParts>
    <vt:vector size="40" baseType="lpstr">
      <vt:lpstr>Arial</vt:lpstr>
      <vt:lpstr>Calibri</vt:lpstr>
      <vt:lpstr>Calibri Light</vt:lpstr>
      <vt:lpstr>Monotype Corsiva</vt:lpstr>
      <vt:lpstr>Wingdings</vt:lpstr>
      <vt:lpstr>Thème Office</vt:lpstr>
      <vt:lpstr>Prezentacja programu PowerPoint</vt:lpstr>
      <vt:lpstr>Historia Polskiej Szkoły w Strasburgu sięga XX wieku</vt:lpstr>
      <vt:lpstr>Rok 1992- początki Polskiej Szkoły w Strasburgu</vt:lpstr>
      <vt:lpstr>Rok 1994- Szkoła Polska istnieje oficjalnie jako instytucja podlegająca pod MEN w Polsce.</vt:lpstr>
      <vt:lpstr>Rok 1996</vt:lpstr>
      <vt:lpstr>Dyrekcja</vt:lpstr>
      <vt:lpstr>Rok 2007-Szkoła Polska przeniesiona do nowego lokum. </vt:lpstr>
      <vt:lpstr>Rok 2019 – zmiany…</vt:lpstr>
      <vt:lpstr>Prezentacja programu PowerPoint</vt:lpstr>
      <vt:lpstr>W obecnym czasie</vt:lpstr>
      <vt:lpstr>Prezentacja programu PowerPoint</vt:lpstr>
      <vt:lpstr>Spotkania- Artyści w naszej szkole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Warsztaty teatralne prowadzone przez Macieja Litkowskiego aktora Teatru Współczesnego w Szczecinie</vt:lpstr>
      <vt:lpstr>Projekty pedagogiczne</vt:lpstr>
      <vt:lpstr>1. Uroczyste pasowanie na ucznia.</vt:lpstr>
      <vt:lpstr>2. Tradycją naszej Szkoły jest akcentowanie świąt narodowych, takich jak: apele z okazji Narodowego Święta Niepodległości oraz rocznicy uchwalenia Konstytucji 3 Maja uświetniane repertuarem słowno-muzycznym.</vt:lpstr>
      <vt:lpstr>3. Wizyty świętego Mikołaja oraz spotkania wigilijne przy nucie świątecznych kolęd w wykonaniu uczniów.</vt:lpstr>
      <vt:lpstr>4. Bale karnawałowe, na których głownie młodsi uczniowie z dumą prezentują swoje stroje; bawiąc się wspólnie przy akompaniamencie muzyki i uczestniczą w proponowanych konkursach.</vt:lpstr>
      <vt:lpstr>5. Świętowanie Dnia Dziecka.</vt:lpstr>
      <vt:lpstr>6. Kampanie zachęcające do czytania - tak ważne dla wszechstronnego rozwoju dziecka. Akcja: « Cała Polska czyta dzieciom » oraz « Przerwa na czytanie ». </vt:lpstr>
      <vt:lpstr>7. Konkursy ortograficzne i recytatorskie. </vt:lpstr>
      <vt:lpstr>8. Warsztaty z okazji różnych wydarzeń: warsztaty muzyczne, teatralne, zbożowe, historyczne, recytatorskie, wielkanocne oraz warsztaty o stopach.</vt:lpstr>
      <vt:lpstr>9. Uczestnictwo w polonijnym turnieju « Misia Wojtka ».</vt:lpstr>
      <vt:lpstr>10. Wyjścia i wycieczki szkolne.</vt:lpstr>
      <vt:lpstr>11. Udział w akcjach charytatywnych.</vt:lpstr>
      <vt:lpstr>12. Lekcje biblioteczne.</vt:lpstr>
      <vt:lpstr>13. Aktualnie całą społeczność szkolną mobilizuje projekt nadania szkole imienia.</vt:lpstr>
      <vt:lpstr>Dziękujemy za uwagę 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Maria Godwod</dc:creator>
  <cp:lastModifiedBy>PROPRIETAIRE</cp:lastModifiedBy>
  <cp:revision>39</cp:revision>
  <dcterms:created xsi:type="dcterms:W3CDTF">2024-04-16T12:34:31Z</dcterms:created>
  <dcterms:modified xsi:type="dcterms:W3CDTF">2024-06-11T19:04:31Z</dcterms:modified>
</cp:coreProperties>
</file>