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78"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9" r:id="rId25"/>
    <p:sldId id="280" r:id="rId26"/>
    <p:sldId id="281" r:id="rId27"/>
    <p:sldId id="283" r:id="rId28"/>
    <p:sldId id="284" r:id="rId29"/>
    <p:sldId id="285" r:id="rId30"/>
    <p:sldId id="287" r:id="rId31"/>
    <p:sldId id="288" r:id="rId32"/>
    <p:sldId id="289" r:id="rId33"/>
    <p:sldId id="290" r:id="rId34"/>
    <p:sldId id="291" r:id="rId35"/>
    <p:sldId id="292" r:id="rId36"/>
    <p:sldId id="293" r:id="rId37"/>
    <p:sldId id="294" r:id="rId38"/>
    <p:sldId id="295" r:id="rId39"/>
  </p:sldIdLst>
  <p:sldSz cx="12192000" cy="6858000"/>
  <p:notesSz cx="6858000" cy="9144000"/>
  <p:defaultTextStyle>
    <a:defPPr>
      <a:defRPr lang="pl-P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7" autoAdjust="0"/>
    <p:restoredTop sz="94660"/>
  </p:normalViewPr>
  <p:slideViewPr>
    <p:cSldViewPr snapToGrid="0">
      <p:cViewPr varScale="1">
        <p:scale>
          <a:sx n="60" d="100"/>
          <a:sy n="60" d="100"/>
        </p:scale>
        <p:origin x="672" y="4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ajd tytułowy">
    <p:spTree>
      <p:nvGrpSpPr>
        <p:cNvPr id="1" name=""/>
        <p:cNvGrpSpPr/>
        <p:nvPr/>
      </p:nvGrpSpPr>
      <p:grpSpPr>
        <a:xfrm>
          <a:off x="0" y="0"/>
          <a:ext cx="0" cy="0"/>
          <a:chOff x="0" y="0"/>
          <a:chExt cx="0" cy="0"/>
        </a:xfrm>
      </p:grpSpPr>
      <p:sp>
        <p:nvSpPr>
          <p:cNvPr id="2" name="Tytuł 1"/>
          <p:cNvSpPr>
            <a:spLocks noGrp="1"/>
          </p:cNvSpPr>
          <p:nvPr>
            <p:ph type="ctrTitle"/>
          </p:nvPr>
        </p:nvSpPr>
        <p:spPr>
          <a:xfrm>
            <a:off x="1524000" y="1122363"/>
            <a:ext cx="9144000" cy="2387600"/>
          </a:xfrm>
        </p:spPr>
        <p:txBody>
          <a:bodyPr anchor="b"/>
          <a:lstStyle>
            <a:lvl1pPr algn="ctr">
              <a:defRPr sz="6000"/>
            </a:lvl1pPr>
          </a:lstStyle>
          <a:p>
            <a:r>
              <a:rPr lang="pl-PL" smtClean="0"/>
              <a:t>Kliknij, aby edytować styl</a:t>
            </a:r>
            <a:endParaRPr lang="pl-PL"/>
          </a:p>
        </p:txBody>
      </p:sp>
      <p:sp>
        <p:nvSpPr>
          <p:cNvPr id="3" name="Podtytuł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pl-PL" smtClean="0"/>
              <a:t>Kliknij, aby edytować styl wzorca podtytułu</a:t>
            </a:r>
            <a:endParaRPr lang="pl-PL"/>
          </a:p>
        </p:txBody>
      </p:sp>
      <p:sp>
        <p:nvSpPr>
          <p:cNvPr id="4" name="Symbol zastępczy daty 3"/>
          <p:cNvSpPr>
            <a:spLocks noGrp="1"/>
          </p:cNvSpPr>
          <p:nvPr>
            <p:ph type="dt" sz="half" idx="10"/>
          </p:nvPr>
        </p:nvSpPr>
        <p:spPr/>
        <p:txBody>
          <a:bodyPr/>
          <a:lstStyle/>
          <a:p>
            <a:fld id="{7A6886B8-3AC5-495E-9D27-121292A7C859}" type="datetimeFigureOut">
              <a:rPr lang="pl-PL" smtClean="0"/>
              <a:t>23.06.2024</a:t>
            </a:fld>
            <a:endParaRPr lang="pl-PL"/>
          </a:p>
        </p:txBody>
      </p:sp>
      <p:sp>
        <p:nvSpPr>
          <p:cNvPr id="5" name="Symbol zastępczy stopki 4"/>
          <p:cNvSpPr>
            <a:spLocks noGrp="1"/>
          </p:cNvSpPr>
          <p:nvPr>
            <p:ph type="ftr" sz="quarter" idx="11"/>
          </p:nvPr>
        </p:nvSpPr>
        <p:spPr/>
        <p:txBody>
          <a:bodyPr/>
          <a:lstStyle/>
          <a:p>
            <a:endParaRPr lang="pl-PL"/>
          </a:p>
        </p:txBody>
      </p:sp>
      <p:sp>
        <p:nvSpPr>
          <p:cNvPr id="6" name="Symbol zastępczy numeru slajdu 5"/>
          <p:cNvSpPr>
            <a:spLocks noGrp="1"/>
          </p:cNvSpPr>
          <p:nvPr>
            <p:ph type="sldNum" sz="quarter" idx="12"/>
          </p:nvPr>
        </p:nvSpPr>
        <p:spPr/>
        <p:txBody>
          <a:bodyPr/>
          <a:lstStyle/>
          <a:p>
            <a:fld id="{6F156615-1F8E-490D-9B41-FBA7FD698B04}" type="slidenum">
              <a:rPr lang="pl-PL" smtClean="0"/>
              <a:t>‹#›</a:t>
            </a:fld>
            <a:endParaRPr lang="pl-PL"/>
          </a:p>
        </p:txBody>
      </p:sp>
    </p:spTree>
    <p:extLst>
      <p:ext uri="{BB962C8B-B14F-4D97-AF65-F5344CB8AC3E}">
        <p14:creationId xmlns:p14="http://schemas.microsoft.com/office/powerpoint/2010/main" val="17181077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ytuł i zawartość">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pl-PL"/>
          </a:p>
        </p:txBody>
      </p:sp>
      <p:sp>
        <p:nvSpPr>
          <p:cNvPr id="3" name="Symbol zastępczy zawartości 2"/>
          <p:cNvSpPr>
            <a:spLocks noGrp="1"/>
          </p:cNvSpPr>
          <p:nvPr>
            <p:ph idx="1"/>
          </p:nvPr>
        </p:nvSpPr>
        <p:spPr/>
        <p:txBody>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daty 3"/>
          <p:cNvSpPr>
            <a:spLocks noGrp="1"/>
          </p:cNvSpPr>
          <p:nvPr>
            <p:ph type="dt" sz="half" idx="10"/>
          </p:nvPr>
        </p:nvSpPr>
        <p:spPr/>
        <p:txBody>
          <a:bodyPr/>
          <a:lstStyle/>
          <a:p>
            <a:fld id="{7A6886B8-3AC5-495E-9D27-121292A7C859}" type="datetimeFigureOut">
              <a:rPr lang="pl-PL" smtClean="0"/>
              <a:t>23.06.2024</a:t>
            </a:fld>
            <a:endParaRPr lang="pl-PL"/>
          </a:p>
        </p:txBody>
      </p:sp>
      <p:sp>
        <p:nvSpPr>
          <p:cNvPr id="5" name="Symbol zastępczy stopki 4"/>
          <p:cNvSpPr>
            <a:spLocks noGrp="1"/>
          </p:cNvSpPr>
          <p:nvPr>
            <p:ph type="ftr" sz="quarter" idx="11"/>
          </p:nvPr>
        </p:nvSpPr>
        <p:spPr/>
        <p:txBody>
          <a:bodyPr/>
          <a:lstStyle/>
          <a:p>
            <a:endParaRPr lang="pl-PL"/>
          </a:p>
        </p:txBody>
      </p:sp>
      <p:sp>
        <p:nvSpPr>
          <p:cNvPr id="6" name="Symbol zastępczy numeru slajdu 5"/>
          <p:cNvSpPr>
            <a:spLocks noGrp="1"/>
          </p:cNvSpPr>
          <p:nvPr>
            <p:ph type="sldNum" sz="quarter" idx="12"/>
          </p:nvPr>
        </p:nvSpPr>
        <p:spPr/>
        <p:txBody>
          <a:bodyPr/>
          <a:lstStyle/>
          <a:p>
            <a:fld id="{6F156615-1F8E-490D-9B41-FBA7FD698B04}" type="slidenum">
              <a:rPr lang="pl-PL" smtClean="0"/>
              <a:t>‹#›</a:t>
            </a:fld>
            <a:endParaRPr lang="pl-PL"/>
          </a:p>
        </p:txBody>
      </p:sp>
    </p:spTree>
    <p:extLst>
      <p:ext uri="{BB962C8B-B14F-4D97-AF65-F5344CB8AC3E}">
        <p14:creationId xmlns:p14="http://schemas.microsoft.com/office/powerpoint/2010/main" val="34544108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Nagłówek sekcji">
    <p:spTree>
      <p:nvGrpSpPr>
        <p:cNvPr id="1" name=""/>
        <p:cNvGrpSpPr/>
        <p:nvPr/>
      </p:nvGrpSpPr>
      <p:grpSpPr>
        <a:xfrm>
          <a:off x="0" y="0"/>
          <a:ext cx="0" cy="0"/>
          <a:chOff x="0" y="0"/>
          <a:chExt cx="0" cy="0"/>
        </a:xfrm>
      </p:grpSpPr>
      <p:sp>
        <p:nvSpPr>
          <p:cNvPr id="2" name="Tytuł 1"/>
          <p:cNvSpPr>
            <a:spLocks noGrp="1"/>
          </p:cNvSpPr>
          <p:nvPr>
            <p:ph type="title"/>
          </p:nvPr>
        </p:nvSpPr>
        <p:spPr>
          <a:xfrm>
            <a:off x="831850" y="1709738"/>
            <a:ext cx="10515600" cy="2852737"/>
          </a:xfrm>
        </p:spPr>
        <p:txBody>
          <a:bodyPr anchor="b"/>
          <a:lstStyle>
            <a:lvl1pPr>
              <a:defRPr sz="6000"/>
            </a:lvl1pPr>
          </a:lstStyle>
          <a:p>
            <a:r>
              <a:rPr lang="pl-PL" smtClean="0"/>
              <a:t>Kliknij, aby edytować styl</a:t>
            </a:r>
            <a:endParaRPr lang="pl-PL"/>
          </a:p>
        </p:txBody>
      </p:sp>
      <p:sp>
        <p:nvSpPr>
          <p:cNvPr id="3" name="Symbol zastępczy tekstu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pl-PL" smtClean="0"/>
              <a:t>Kliknij, aby edytować style wzorca tekstu</a:t>
            </a:r>
          </a:p>
        </p:txBody>
      </p:sp>
      <p:sp>
        <p:nvSpPr>
          <p:cNvPr id="4" name="Symbol zastępczy daty 3"/>
          <p:cNvSpPr>
            <a:spLocks noGrp="1"/>
          </p:cNvSpPr>
          <p:nvPr>
            <p:ph type="dt" sz="half" idx="10"/>
          </p:nvPr>
        </p:nvSpPr>
        <p:spPr/>
        <p:txBody>
          <a:bodyPr/>
          <a:lstStyle/>
          <a:p>
            <a:fld id="{7A6886B8-3AC5-495E-9D27-121292A7C859}" type="datetimeFigureOut">
              <a:rPr lang="pl-PL" smtClean="0"/>
              <a:t>23.06.2024</a:t>
            </a:fld>
            <a:endParaRPr lang="pl-PL"/>
          </a:p>
        </p:txBody>
      </p:sp>
      <p:sp>
        <p:nvSpPr>
          <p:cNvPr id="5" name="Symbol zastępczy stopki 4"/>
          <p:cNvSpPr>
            <a:spLocks noGrp="1"/>
          </p:cNvSpPr>
          <p:nvPr>
            <p:ph type="ftr" sz="quarter" idx="11"/>
          </p:nvPr>
        </p:nvSpPr>
        <p:spPr/>
        <p:txBody>
          <a:bodyPr/>
          <a:lstStyle/>
          <a:p>
            <a:endParaRPr lang="pl-PL"/>
          </a:p>
        </p:txBody>
      </p:sp>
      <p:sp>
        <p:nvSpPr>
          <p:cNvPr id="6" name="Symbol zastępczy numeru slajdu 5"/>
          <p:cNvSpPr>
            <a:spLocks noGrp="1"/>
          </p:cNvSpPr>
          <p:nvPr>
            <p:ph type="sldNum" sz="quarter" idx="12"/>
          </p:nvPr>
        </p:nvSpPr>
        <p:spPr/>
        <p:txBody>
          <a:bodyPr/>
          <a:lstStyle/>
          <a:p>
            <a:fld id="{6F156615-1F8E-490D-9B41-FBA7FD698B04}" type="slidenum">
              <a:rPr lang="pl-PL" smtClean="0"/>
              <a:t>‹#›</a:t>
            </a:fld>
            <a:endParaRPr lang="pl-PL"/>
          </a:p>
        </p:txBody>
      </p:sp>
    </p:spTree>
    <p:extLst>
      <p:ext uri="{BB962C8B-B14F-4D97-AF65-F5344CB8AC3E}">
        <p14:creationId xmlns:p14="http://schemas.microsoft.com/office/powerpoint/2010/main" val="9197773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wa elementy zawartości">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pl-PL"/>
          </a:p>
        </p:txBody>
      </p:sp>
      <p:sp>
        <p:nvSpPr>
          <p:cNvPr id="3" name="Symbol zastępczy zawartości 2"/>
          <p:cNvSpPr>
            <a:spLocks noGrp="1"/>
          </p:cNvSpPr>
          <p:nvPr>
            <p:ph sz="half" idx="1"/>
          </p:nvPr>
        </p:nvSpPr>
        <p:spPr>
          <a:xfrm>
            <a:off x="838200" y="1825625"/>
            <a:ext cx="5181600" cy="4351338"/>
          </a:xfrm>
        </p:spPr>
        <p:txBody>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zawartości 3"/>
          <p:cNvSpPr>
            <a:spLocks noGrp="1"/>
          </p:cNvSpPr>
          <p:nvPr>
            <p:ph sz="half" idx="2"/>
          </p:nvPr>
        </p:nvSpPr>
        <p:spPr>
          <a:xfrm>
            <a:off x="6172200" y="1825625"/>
            <a:ext cx="5181600" cy="4351338"/>
          </a:xfrm>
        </p:spPr>
        <p:txBody>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5" name="Symbol zastępczy daty 4"/>
          <p:cNvSpPr>
            <a:spLocks noGrp="1"/>
          </p:cNvSpPr>
          <p:nvPr>
            <p:ph type="dt" sz="half" idx="10"/>
          </p:nvPr>
        </p:nvSpPr>
        <p:spPr/>
        <p:txBody>
          <a:bodyPr/>
          <a:lstStyle/>
          <a:p>
            <a:fld id="{7A6886B8-3AC5-495E-9D27-121292A7C859}" type="datetimeFigureOut">
              <a:rPr lang="pl-PL" smtClean="0"/>
              <a:t>23.06.2024</a:t>
            </a:fld>
            <a:endParaRPr lang="pl-PL"/>
          </a:p>
        </p:txBody>
      </p:sp>
      <p:sp>
        <p:nvSpPr>
          <p:cNvPr id="6" name="Symbol zastępczy stopki 5"/>
          <p:cNvSpPr>
            <a:spLocks noGrp="1"/>
          </p:cNvSpPr>
          <p:nvPr>
            <p:ph type="ftr" sz="quarter" idx="11"/>
          </p:nvPr>
        </p:nvSpPr>
        <p:spPr/>
        <p:txBody>
          <a:bodyPr/>
          <a:lstStyle/>
          <a:p>
            <a:endParaRPr lang="pl-PL"/>
          </a:p>
        </p:txBody>
      </p:sp>
      <p:sp>
        <p:nvSpPr>
          <p:cNvPr id="7" name="Symbol zastępczy numeru slajdu 6"/>
          <p:cNvSpPr>
            <a:spLocks noGrp="1"/>
          </p:cNvSpPr>
          <p:nvPr>
            <p:ph type="sldNum" sz="quarter" idx="12"/>
          </p:nvPr>
        </p:nvSpPr>
        <p:spPr/>
        <p:txBody>
          <a:bodyPr/>
          <a:lstStyle/>
          <a:p>
            <a:fld id="{6F156615-1F8E-490D-9B41-FBA7FD698B04}" type="slidenum">
              <a:rPr lang="pl-PL" smtClean="0"/>
              <a:t>‹#›</a:t>
            </a:fld>
            <a:endParaRPr lang="pl-PL"/>
          </a:p>
        </p:txBody>
      </p:sp>
    </p:spTree>
    <p:extLst>
      <p:ext uri="{BB962C8B-B14F-4D97-AF65-F5344CB8AC3E}">
        <p14:creationId xmlns:p14="http://schemas.microsoft.com/office/powerpoint/2010/main" val="21932127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ównanie">
    <p:spTree>
      <p:nvGrpSpPr>
        <p:cNvPr id="1" name=""/>
        <p:cNvGrpSpPr/>
        <p:nvPr/>
      </p:nvGrpSpPr>
      <p:grpSpPr>
        <a:xfrm>
          <a:off x="0" y="0"/>
          <a:ext cx="0" cy="0"/>
          <a:chOff x="0" y="0"/>
          <a:chExt cx="0" cy="0"/>
        </a:xfrm>
      </p:grpSpPr>
      <p:sp>
        <p:nvSpPr>
          <p:cNvPr id="2" name="Tytuł 1"/>
          <p:cNvSpPr>
            <a:spLocks noGrp="1"/>
          </p:cNvSpPr>
          <p:nvPr>
            <p:ph type="title"/>
          </p:nvPr>
        </p:nvSpPr>
        <p:spPr>
          <a:xfrm>
            <a:off x="839788" y="365125"/>
            <a:ext cx="10515600" cy="1325563"/>
          </a:xfrm>
        </p:spPr>
        <p:txBody>
          <a:bodyPr/>
          <a:lstStyle/>
          <a:p>
            <a:r>
              <a:rPr lang="pl-PL" smtClean="0"/>
              <a:t>Kliknij, aby edytować styl</a:t>
            </a:r>
            <a:endParaRPr lang="pl-PL"/>
          </a:p>
        </p:txBody>
      </p:sp>
      <p:sp>
        <p:nvSpPr>
          <p:cNvPr id="3" name="Symbol zastępczy tekstu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smtClean="0"/>
              <a:t>Kliknij, aby edytować style wzorca tekstu</a:t>
            </a:r>
          </a:p>
        </p:txBody>
      </p:sp>
      <p:sp>
        <p:nvSpPr>
          <p:cNvPr id="4" name="Symbol zastępczy zawartości 3"/>
          <p:cNvSpPr>
            <a:spLocks noGrp="1"/>
          </p:cNvSpPr>
          <p:nvPr>
            <p:ph sz="half" idx="2"/>
          </p:nvPr>
        </p:nvSpPr>
        <p:spPr>
          <a:xfrm>
            <a:off x="839788" y="2505075"/>
            <a:ext cx="5157787" cy="3684588"/>
          </a:xfrm>
        </p:spPr>
        <p:txBody>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5" name="Symbol zastępczy tekstu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smtClean="0"/>
              <a:t>Kliknij, aby edytować style wzorca tekstu</a:t>
            </a:r>
          </a:p>
        </p:txBody>
      </p:sp>
      <p:sp>
        <p:nvSpPr>
          <p:cNvPr id="6" name="Symbol zastępczy zawartości 5"/>
          <p:cNvSpPr>
            <a:spLocks noGrp="1"/>
          </p:cNvSpPr>
          <p:nvPr>
            <p:ph sz="quarter" idx="4"/>
          </p:nvPr>
        </p:nvSpPr>
        <p:spPr>
          <a:xfrm>
            <a:off x="6172200" y="2505075"/>
            <a:ext cx="5183188" cy="3684588"/>
          </a:xfrm>
        </p:spPr>
        <p:txBody>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7" name="Symbol zastępczy daty 6"/>
          <p:cNvSpPr>
            <a:spLocks noGrp="1"/>
          </p:cNvSpPr>
          <p:nvPr>
            <p:ph type="dt" sz="half" idx="10"/>
          </p:nvPr>
        </p:nvSpPr>
        <p:spPr/>
        <p:txBody>
          <a:bodyPr/>
          <a:lstStyle/>
          <a:p>
            <a:fld id="{7A6886B8-3AC5-495E-9D27-121292A7C859}" type="datetimeFigureOut">
              <a:rPr lang="pl-PL" smtClean="0"/>
              <a:t>23.06.2024</a:t>
            </a:fld>
            <a:endParaRPr lang="pl-PL"/>
          </a:p>
        </p:txBody>
      </p:sp>
      <p:sp>
        <p:nvSpPr>
          <p:cNvPr id="8" name="Symbol zastępczy stopki 7"/>
          <p:cNvSpPr>
            <a:spLocks noGrp="1"/>
          </p:cNvSpPr>
          <p:nvPr>
            <p:ph type="ftr" sz="quarter" idx="11"/>
          </p:nvPr>
        </p:nvSpPr>
        <p:spPr/>
        <p:txBody>
          <a:bodyPr/>
          <a:lstStyle/>
          <a:p>
            <a:endParaRPr lang="pl-PL"/>
          </a:p>
        </p:txBody>
      </p:sp>
      <p:sp>
        <p:nvSpPr>
          <p:cNvPr id="9" name="Symbol zastępczy numeru slajdu 8"/>
          <p:cNvSpPr>
            <a:spLocks noGrp="1"/>
          </p:cNvSpPr>
          <p:nvPr>
            <p:ph type="sldNum" sz="quarter" idx="12"/>
          </p:nvPr>
        </p:nvSpPr>
        <p:spPr/>
        <p:txBody>
          <a:bodyPr/>
          <a:lstStyle/>
          <a:p>
            <a:fld id="{6F156615-1F8E-490D-9B41-FBA7FD698B04}" type="slidenum">
              <a:rPr lang="pl-PL" smtClean="0"/>
              <a:t>‹#›</a:t>
            </a:fld>
            <a:endParaRPr lang="pl-PL"/>
          </a:p>
        </p:txBody>
      </p:sp>
    </p:spTree>
    <p:extLst>
      <p:ext uri="{BB962C8B-B14F-4D97-AF65-F5344CB8AC3E}">
        <p14:creationId xmlns:p14="http://schemas.microsoft.com/office/powerpoint/2010/main" val="24883494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ylko tytuł">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pl-PL"/>
          </a:p>
        </p:txBody>
      </p:sp>
      <p:sp>
        <p:nvSpPr>
          <p:cNvPr id="3" name="Symbol zastępczy daty 2"/>
          <p:cNvSpPr>
            <a:spLocks noGrp="1"/>
          </p:cNvSpPr>
          <p:nvPr>
            <p:ph type="dt" sz="half" idx="10"/>
          </p:nvPr>
        </p:nvSpPr>
        <p:spPr/>
        <p:txBody>
          <a:bodyPr/>
          <a:lstStyle/>
          <a:p>
            <a:fld id="{7A6886B8-3AC5-495E-9D27-121292A7C859}" type="datetimeFigureOut">
              <a:rPr lang="pl-PL" smtClean="0"/>
              <a:t>23.06.2024</a:t>
            </a:fld>
            <a:endParaRPr lang="pl-PL"/>
          </a:p>
        </p:txBody>
      </p:sp>
      <p:sp>
        <p:nvSpPr>
          <p:cNvPr id="4" name="Symbol zastępczy stopki 3"/>
          <p:cNvSpPr>
            <a:spLocks noGrp="1"/>
          </p:cNvSpPr>
          <p:nvPr>
            <p:ph type="ftr" sz="quarter" idx="11"/>
          </p:nvPr>
        </p:nvSpPr>
        <p:spPr/>
        <p:txBody>
          <a:bodyPr/>
          <a:lstStyle/>
          <a:p>
            <a:endParaRPr lang="pl-PL"/>
          </a:p>
        </p:txBody>
      </p:sp>
      <p:sp>
        <p:nvSpPr>
          <p:cNvPr id="5" name="Symbol zastępczy numeru slajdu 4"/>
          <p:cNvSpPr>
            <a:spLocks noGrp="1"/>
          </p:cNvSpPr>
          <p:nvPr>
            <p:ph type="sldNum" sz="quarter" idx="12"/>
          </p:nvPr>
        </p:nvSpPr>
        <p:spPr/>
        <p:txBody>
          <a:bodyPr/>
          <a:lstStyle/>
          <a:p>
            <a:fld id="{6F156615-1F8E-490D-9B41-FBA7FD698B04}" type="slidenum">
              <a:rPr lang="pl-PL" smtClean="0"/>
              <a:t>‹#›</a:t>
            </a:fld>
            <a:endParaRPr lang="pl-PL"/>
          </a:p>
        </p:txBody>
      </p:sp>
    </p:spTree>
    <p:extLst>
      <p:ext uri="{BB962C8B-B14F-4D97-AF65-F5344CB8AC3E}">
        <p14:creationId xmlns:p14="http://schemas.microsoft.com/office/powerpoint/2010/main" val="37588712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usty">
    <p:spTree>
      <p:nvGrpSpPr>
        <p:cNvPr id="1" name=""/>
        <p:cNvGrpSpPr/>
        <p:nvPr/>
      </p:nvGrpSpPr>
      <p:grpSpPr>
        <a:xfrm>
          <a:off x="0" y="0"/>
          <a:ext cx="0" cy="0"/>
          <a:chOff x="0" y="0"/>
          <a:chExt cx="0" cy="0"/>
        </a:xfrm>
      </p:grpSpPr>
      <p:sp>
        <p:nvSpPr>
          <p:cNvPr id="2" name="Symbol zastępczy daty 1"/>
          <p:cNvSpPr>
            <a:spLocks noGrp="1"/>
          </p:cNvSpPr>
          <p:nvPr>
            <p:ph type="dt" sz="half" idx="10"/>
          </p:nvPr>
        </p:nvSpPr>
        <p:spPr/>
        <p:txBody>
          <a:bodyPr/>
          <a:lstStyle/>
          <a:p>
            <a:fld id="{7A6886B8-3AC5-495E-9D27-121292A7C859}" type="datetimeFigureOut">
              <a:rPr lang="pl-PL" smtClean="0"/>
              <a:t>23.06.2024</a:t>
            </a:fld>
            <a:endParaRPr lang="pl-PL"/>
          </a:p>
        </p:txBody>
      </p:sp>
      <p:sp>
        <p:nvSpPr>
          <p:cNvPr id="3" name="Symbol zastępczy stopki 2"/>
          <p:cNvSpPr>
            <a:spLocks noGrp="1"/>
          </p:cNvSpPr>
          <p:nvPr>
            <p:ph type="ftr" sz="quarter" idx="11"/>
          </p:nvPr>
        </p:nvSpPr>
        <p:spPr/>
        <p:txBody>
          <a:bodyPr/>
          <a:lstStyle/>
          <a:p>
            <a:endParaRPr lang="pl-PL"/>
          </a:p>
        </p:txBody>
      </p:sp>
      <p:sp>
        <p:nvSpPr>
          <p:cNvPr id="4" name="Symbol zastępczy numeru slajdu 3"/>
          <p:cNvSpPr>
            <a:spLocks noGrp="1"/>
          </p:cNvSpPr>
          <p:nvPr>
            <p:ph type="sldNum" sz="quarter" idx="12"/>
          </p:nvPr>
        </p:nvSpPr>
        <p:spPr/>
        <p:txBody>
          <a:bodyPr/>
          <a:lstStyle/>
          <a:p>
            <a:fld id="{6F156615-1F8E-490D-9B41-FBA7FD698B04}" type="slidenum">
              <a:rPr lang="pl-PL" smtClean="0"/>
              <a:t>‹#›</a:t>
            </a:fld>
            <a:endParaRPr lang="pl-PL"/>
          </a:p>
        </p:txBody>
      </p:sp>
    </p:spTree>
    <p:extLst>
      <p:ext uri="{BB962C8B-B14F-4D97-AF65-F5344CB8AC3E}">
        <p14:creationId xmlns:p14="http://schemas.microsoft.com/office/powerpoint/2010/main" val="7209067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Zawartość z podpisem">
    <p:spTree>
      <p:nvGrpSpPr>
        <p:cNvPr id="1" name=""/>
        <p:cNvGrpSpPr/>
        <p:nvPr/>
      </p:nvGrpSpPr>
      <p:grpSpPr>
        <a:xfrm>
          <a:off x="0" y="0"/>
          <a:ext cx="0" cy="0"/>
          <a:chOff x="0" y="0"/>
          <a:chExt cx="0" cy="0"/>
        </a:xfrm>
      </p:grpSpPr>
      <p:sp>
        <p:nvSpPr>
          <p:cNvPr id="2" name="Tytuł 1"/>
          <p:cNvSpPr>
            <a:spLocks noGrp="1"/>
          </p:cNvSpPr>
          <p:nvPr>
            <p:ph type="title"/>
          </p:nvPr>
        </p:nvSpPr>
        <p:spPr>
          <a:xfrm>
            <a:off x="839788" y="457200"/>
            <a:ext cx="3932237" cy="1600200"/>
          </a:xfrm>
        </p:spPr>
        <p:txBody>
          <a:bodyPr anchor="b"/>
          <a:lstStyle>
            <a:lvl1pPr>
              <a:defRPr sz="3200"/>
            </a:lvl1pPr>
          </a:lstStyle>
          <a:p>
            <a:r>
              <a:rPr lang="pl-PL" smtClean="0"/>
              <a:t>Kliknij, aby edytować styl</a:t>
            </a:r>
            <a:endParaRPr lang="pl-PL"/>
          </a:p>
        </p:txBody>
      </p:sp>
      <p:sp>
        <p:nvSpPr>
          <p:cNvPr id="3" name="Symbol zastępczy zawartości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tekst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l-PL" smtClean="0"/>
              <a:t>Kliknij, aby edytować style wzorca tekstu</a:t>
            </a:r>
          </a:p>
        </p:txBody>
      </p:sp>
      <p:sp>
        <p:nvSpPr>
          <p:cNvPr id="5" name="Symbol zastępczy daty 4"/>
          <p:cNvSpPr>
            <a:spLocks noGrp="1"/>
          </p:cNvSpPr>
          <p:nvPr>
            <p:ph type="dt" sz="half" idx="10"/>
          </p:nvPr>
        </p:nvSpPr>
        <p:spPr/>
        <p:txBody>
          <a:bodyPr/>
          <a:lstStyle/>
          <a:p>
            <a:fld id="{7A6886B8-3AC5-495E-9D27-121292A7C859}" type="datetimeFigureOut">
              <a:rPr lang="pl-PL" smtClean="0"/>
              <a:t>23.06.2024</a:t>
            </a:fld>
            <a:endParaRPr lang="pl-PL"/>
          </a:p>
        </p:txBody>
      </p:sp>
      <p:sp>
        <p:nvSpPr>
          <p:cNvPr id="6" name="Symbol zastępczy stopki 5"/>
          <p:cNvSpPr>
            <a:spLocks noGrp="1"/>
          </p:cNvSpPr>
          <p:nvPr>
            <p:ph type="ftr" sz="quarter" idx="11"/>
          </p:nvPr>
        </p:nvSpPr>
        <p:spPr/>
        <p:txBody>
          <a:bodyPr/>
          <a:lstStyle/>
          <a:p>
            <a:endParaRPr lang="pl-PL"/>
          </a:p>
        </p:txBody>
      </p:sp>
      <p:sp>
        <p:nvSpPr>
          <p:cNvPr id="7" name="Symbol zastępczy numeru slajdu 6"/>
          <p:cNvSpPr>
            <a:spLocks noGrp="1"/>
          </p:cNvSpPr>
          <p:nvPr>
            <p:ph type="sldNum" sz="quarter" idx="12"/>
          </p:nvPr>
        </p:nvSpPr>
        <p:spPr/>
        <p:txBody>
          <a:bodyPr/>
          <a:lstStyle/>
          <a:p>
            <a:fld id="{6F156615-1F8E-490D-9B41-FBA7FD698B04}" type="slidenum">
              <a:rPr lang="pl-PL" smtClean="0"/>
              <a:t>‹#›</a:t>
            </a:fld>
            <a:endParaRPr lang="pl-PL"/>
          </a:p>
        </p:txBody>
      </p:sp>
    </p:spTree>
    <p:extLst>
      <p:ext uri="{BB962C8B-B14F-4D97-AF65-F5344CB8AC3E}">
        <p14:creationId xmlns:p14="http://schemas.microsoft.com/office/powerpoint/2010/main" val="26414988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az z podpisem">
    <p:spTree>
      <p:nvGrpSpPr>
        <p:cNvPr id="1" name=""/>
        <p:cNvGrpSpPr/>
        <p:nvPr/>
      </p:nvGrpSpPr>
      <p:grpSpPr>
        <a:xfrm>
          <a:off x="0" y="0"/>
          <a:ext cx="0" cy="0"/>
          <a:chOff x="0" y="0"/>
          <a:chExt cx="0" cy="0"/>
        </a:xfrm>
      </p:grpSpPr>
      <p:sp>
        <p:nvSpPr>
          <p:cNvPr id="2" name="Tytuł 1"/>
          <p:cNvSpPr>
            <a:spLocks noGrp="1"/>
          </p:cNvSpPr>
          <p:nvPr>
            <p:ph type="title"/>
          </p:nvPr>
        </p:nvSpPr>
        <p:spPr>
          <a:xfrm>
            <a:off x="839788" y="457200"/>
            <a:ext cx="3932237" cy="1600200"/>
          </a:xfrm>
        </p:spPr>
        <p:txBody>
          <a:bodyPr anchor="b"/>
          <a:lstStyle>
            <a:lvl1pPr>
              <a:defRPr sz="3200"/>
            </a:lvl1pPr>
          </a:lstStyle>
          <a:p>
            <a:r>
              <a:rPr lang="pl-PL" smtClean="0"/>
              <a:t>Kliknij, aby edytować styl</a:t>
            </a:r>
            <a:endParaRPr lang="pl-PL"/>
          </a:p>
        </p:txBody>
      </p:sp>
      <p:sp>
        <p:nvSpPr>
          <p:cNvPr id="3" name="Symbol zastępczy obrazu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pl-PL"/>
          </a:p>
        </p:txBody>
      </p:sp>
      <p:sp>
        <p:nvSpPr>
          <p:cNvPr id="4" name="Symbol zastępczy tekst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l-PL" smtClean="0"/>
              <a:t>Kliknij, aby edytować style wzorca tekstu</a:t>
            </a:r>
          </a:p>
        </p:txBody>
      </p:sp>
      <p:sp>
        <p:nvSpPr>
          <p:cNvPr id="5" name="Symbol zastępczy daty 4"/>
          <p:cNvSpPr>
            <a:spLocks noGrp="1"/>
          </p:cNvSpPr>
          <p:nvPr>
            <p:ph type="dt" sz="half" idx="10"/>
          </p:nvPr>
        </p:nvSpPr>
        <p:spPr/>
        <p:txBody>
          <a:bodyPr/>
          <a:lstStyle/>
          <a:p>
            <a:fld id="{7A6886B8-3AC5-495E-9D27-121292A7C859}" type="datetimeFigureOut">
              <a:rPr lang="pl-PL" smtClean="0"/>
              <a:t>23.06.2024</a:t>
            </a:fld>
            <a:endParaRPr lang="pl-PL"/>
          </a:p>
        </p:txBody>
      </p:sp>
      <p:sp>
        <p:nvSpPr>
          <p:cNvPr id="6" name="Symbol zastępczy stopki 5"/>
          <p:cNvSpPr>
            <a:spLocks noGrp="1"/>
          </p:cNvSpPr>
          <p:nvPr>
            <p:ph type="ftr" sz="quarter" idx="11"/>
          </p:nvPr>
        </p:nvSpPr>
        <p:spPr/>
        <p:txBody>
          <a:bodyPr/>
          <a:lstStyle/>
          <a:p>
            <a:endParaRPr lang="pl-PL"/>
          </a:p>
        </p:txBody>
      </p:sp>
      <p:sp>
        <p:nvSpPr>
          <p:cNvPr id="7" name="Symbol zastępczy numeru slajdu 6"/>
          <p:cNvSpPr>
            <a:spLocks noGrp="1"/>
          </p:cNvSpPr>
          <p:nvPr>
            <p:ph type="sldNum" sz="quarter" idx="12"/>
          </p:nvPr>
        </p:nvSpPr>
        <p:spPr/>
        <p:txBody>
          <a:bodyPr/>
          <a:lstStyle/>
          <a:p>
            <a:fld id="{6F156615-1F8E-490D-9B41-FBA7FD698B04}" type="slidenum">
              <a:rPr lang="pl-PL" smtClean="0"/>
              <a:t>‹#›</a:t>
            </a:fld>
            <a:endParaRPr lang="pl-PL"/>
          </a:p>
        </p:txBody>
      </p:sp>
    </p:spTree>
    <p:extLst>
      <p:ext uri="{BB962C8B-B14F-4D97-AF65-F5344CB8AC3E}">
        <p14:creationId xmlns:p14="http://schemas.microsoft.com/office/powerpoint/2010/main" val="20005806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ytuł i tekst pionowy">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pl-PL"/>
          </a:p>
        </p:txBody>
      </p:sp>
      <p:sp>
        <p:nvSpPr>
          <p:cNvPr id="3" name="Symbol zastępczy tytułu pionowego 2"/>
          <p:cNvSpPr>
            <a:spLocks noGrp="1"/>
          </p:cNvSpPr>
          <p:nvPr>
            <p:ph type="body" orient="vert" idx="1"/>
          </p:nvPr>
        </p:nvSpPr>
        <p:spPr/>
        <p:txBody>
          <a:bodyPr vert="eaVert"/>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daty 3"/>
          <p:cNvSpPr>
            <a:spLocks noGrp="1"/>
          </p:cNvSpPr>
          <p:nvPr>
            <p:ph type="dt" sz="half" idx="10"/>
          </p:nvPr>
        </p:nvSpPr>
        <p:spPr/>
        <p:txBody>
          <a:bodyPr/>
          <a:lstStyle/>
          <a:p>
            <a:fld id="{7A6886B8-3AC5-495E-9D27-121292A7C859}" type="datetimeFigureOut">
              <a:rPr lang="pl-PL" smtClean="0"/>
              <a:t>23.06.2024</a:t>
            </a:fld>
            <a:endParaRPr lang="pl-PL"/>
          </a:p>
        </p:txBody>
      </p:sp>
      <p:sp>
        <p:nvSpPr>
          <p:cNvPr id="5" name="Symbol zastępczy stopki 4"/>
          <p:cNvSpPr>
            <a:spLocks noGrp="1"/>
          </p:cNvSpPr>
          <p:nvPr>
            <p:ph type="ftr" sz="quarter" idx="11"/>
          </p:nvPr>
        </p:nvSpPr>
        <p:spPr/>
        <p:txBody>
          <a:bodyPr/>
          <a:lstStyle/>
          <a:p>
            <a:endParaRPr lang="pl-PL"/>
          </a:p>
        </p:txBody>
      </p:sp>
      <p:sp>
        <p:nvSpPr>
          <p:cNvPr id="6" name="Symbol zastępczy numeru slajdu 5"/>
          <p:cNvSpPr>
            <a:spLocks noGrp="1"/>
          </p:cNvSpPr>
          <p:nvPr>
            <p:ph type="sldNum" sz="quarter" idx="12"/>
          </p:nvPr>
        </p:nvSpPr>
        <p:spPr/>
        <p:txBody>
          <a:bodyPr/>
          <a:lstStyle/>
          <a:p>
            <a:fld id="{6F156615-1F8E-490D-9B41-FBA7FD698B04}" type="slidenum">
              <a:rPr lang="pl-PL" smtClean="0"/>
              <a:t>‹#›</a:t>
            </a:fld>
            <a:endParaRPr lang="pl-PL"/>
          </a:p>
        </p:txBody>
      </p:sp>
    </p:spTree>
    <p:extLst>
      <p:ext uri="{BB962C8B-B14F-4D97-AF65-F5344CB8AC3E}">
        <p14:creationId xmlns:p14="http://schemas.microsoft.com/office/powerpoint/2010/main" val="36315272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ytuł pionowy i tekst">
    <p:spTree>
      <p:nvGrpSpPr>
        <p:cNvPr id="1" name=""/>
        <p:cNvGrpSpPr/>
        <p:nvPr/>
      </p:nvGrpSpPr>
      <p:grpSpPr>
        <a:xfrm>
          <a:off x="0" y="0"/>
          <a:ext cx="0" cy="0"/>
          <a:chOff x="0" y="0"/>
          <a:chExt cx="0" cy="0"/>
        </a:xfrm>
      </p:grpSpPr>
      <p:sp>
        <p:nvSpPr>
          <p:cNvPr id="2" name="Tytuł pionowy 1"/>
          <p:cNvSpPr>
            <a:spLocks noGrp="1"/>
          </p:cNvSpPr>
          <p:nvPr>
            <p:ph type="title" orient="vert"/>
          </p:nvPr>
        </p:nvSpPr>
        <p:spPr>
          <a:xfrm>
            <a:off x="8724900" y="365125"/>
            <a:ext cx="2628900" cy="5811838"/>
          </a:xfrm>
        </p:spPr>
        <p:txBody>
          <a:bodyPr vert="eaVert"/>
          <a:lstStyle/>
          <a:p>
            <a:r>
              <a:rPr lang="pl-PL" smtClean="0"/>
              <a:t>Kliknij, aby edytować styl</a:t>
            </a:r>
            <a:endParaRPr lang="pl-PL"/>
          </a:p>
        </p:txBody>
      </p:sp>
      <p:sp>
        <p:nvSpPr>
          <p:cNvPr id="3" name="Symbol zastępczy tytułu pionowego 2"/>
          <p:cNvSpPr>
            <a:spLocks noGrp="1"/>
          </p:cNvSpPr>
          <p:nvPr>
            <p:ph type="body" orient="vert" idx="1"/>
          </p:nvPr>
        </p:nvSpPr>
        <p:spPr>
          <a:xfrm>
            <a:off x="838200" y="365125"/>
            <a:ext cx="7734300" cy="5811838"/>
          </a:xfrm>
        </p:spPr>
        <p:txBody>
          <a:bodyPr vert="eaVert"/>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daty 3"/>
          <p:cNvSpPr>
            <a:spLocks noGrp="1"/>
          </p:cNvSpPr>
          <p:nvPr>
            <p:ph type="dt" sz="half" idx="10"/>
          </p:nvPr>
        </p:nvSpPr>
        <p:spPr/>
        <p:txBody>
          <a:bodyPr/>
          <a:lstStyle/>
          <a:p>
            <a:fld id="{7A6886B8-3AC5-495E-9D27-121292A7C859}" type="datetimeFigureOut">
              <a:rPr lang="pl-PL" smtClean="0"/>
              <a:t>23.06.2024</a:t>
            </a:fld>
            <a:endParaRPr lang="pl-PL"/>
          </a:p>
        </p:txBody>
      </p:sp>
      <p:sp>
        <p:nvSpPr>
          <p:cNvPr id="5" name="Symbol zastępczy stopki 4"/>
          <p:cNvSpPr>
            <a:spLocks noGrp="1"/>
          </p:cNvSpPr>
          <p:nvPr>
            <p:ph type="ftr" sz="quarter" idx="11"/>
          </p:nvPr>
        </p:nvSpPr>
        <p:spPr/>
        <p:txBody>
          <a:bodyPr/>
          <a:lstStyle/>
          <a:p>
            <a:endParaRPr lang="pl-PL"/>
          </a:p>
        </p:txBody>
      </p:sp>
      <p:sp>
        <p:nvSpPr>
          <p:cNvPr id="6" name="Symbol zastępczy numeru slajdu 5"/>
          <p:cNvSpPr>
            <a:spLocks noGrp="1"/>
          </p:cNvSpPr>
          <p:nvPr>
            <p:ph type="sldNum" sz="quarter" idx="12"/>
          </p:nvPr>
        </p:nvSpPr>
        <p:spPr/>
        <p:txBody>
          <a:bodyPr/>
          <a:lstStyle/>
          <a:p>
            <a:fld id="{6F156615-1F8E-490D-9B41-FBA7FD698B04}" type="slidenum">
              <a:rPr lang="pl-PL" smtClean="0"/>
              <a:t>‹#›</a:t>
            </a:fld>
            <a:endParaRPr lang="pl-PL"/>
          </a:p>
        </p:txBody>
      </p:sp>
    </p:spTree>
    <p:extLst>
      <p:ext uri="{BB962C8B-B14F-4D97-AF65-F5344CB8AC3E}">
        <p14:creationId xmlns:p14="http://schemas.microsoft.com/office/powerpoint/2010/main" val="29657895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ymbol zastępczy tytułu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pl-PL" smtClean="0"/>
              <a:t>Kliknij, aby edytować styl</a:t>
            </a:r>
            <a:endParaRPr lang="pl-PL"/>
          </a:p>
        </p:txBody>
      </p:sp>
      <p:sp>
        <p:nvSpPr>
          <p:cNvPr id="3" name="Symbol zastępczy tekstu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daty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6886B8-3AC5-495E-9D27-121292A7C859}" type="datetimeFigureOut">
              <a:rPr lang="pl-PL" smtClean="0"/>
              <a:t>23.06.2024</a:t>
            </a:fld>
            <a:endParaRPr lang="pl-PL"/>
          </a:p>
        </p:txBody>
      </p:sp>
      <p:sp>
        <p:nvSpPr>
          <p:cNvPr id="5" name="Symbol zastępczy stopki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pl-PL"/>
          </a:p>
        </p:txBody>
      </p:sp>
      <p:sp>
        <p:nvSpPr>
          <p:cNvPr id="6" name="Symbol zastępczy numeru slajdu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F156615-1F8E-490D-9B41-FBA7FD698B04}" type="slidenum">
              <a:rPr lang="pl-PL" smtClean="0"/>
              <a:t>‹#›</a:t>
            </a:fld>
            <a:endParaRPr lang="pl-PL"/>
          </a:p>
        </p:txBody>
      </p:sp>
    </p:spTree>
    <p:extLst>
      <p:ext uri="{BB962C8B-B14F-4D97-AF65-F5344CB8AC3E}">
        <p14:creationId xmlns:p14="http://schemas.microsoft.com/office/powerpoint/2010/main" val="90201002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pl-P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jp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1.jp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hyperlink" Target="https://geremek.pl/profesor/" TargetMode="External"/><Relationship Id="rId2" Type="http://schemas.openxmlformats.org/officeDocument/2006/relationships/image" Target="../media/image23.jpg"/><Relationship Id="rId1" Type="http://schemas.openxmlformats.org/officeDocument/2006/relationships/slideLayout" Target="../slideLayouts/slideLayout4.xml"/><Relationship Id="rId4" Type="http://schemas.openxmlformats.org/officeDocument/2006/relationships/image" Target="../media/image24.jpeg"/></Relationships>
</file>

<file path=ppt/slides/_rels/slide22.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hyperlink" Target="https://www.saintpierrelejeune.org/Le-cortege-des-nations_a494.html" TargetMode="Externa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4.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30.png"/></Relationships>
</file>

<file path=ppt/slides/_rels/slide26.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37.png"/><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jpg"/><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44.emf"/><Relationship Id="rId2" Type="http://schemas.openxmlformats.org/officeDocument/2006/relationships/image" Target="../media/image43.jpg"/><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png"/><Relationship Id="rId1" Type="http://schemas.openxmlformats.org/officeDocument/2006/relationships/slideLayout" Target="../slideLayouts/slideLayout4.xml"/><Relationship Id="rId4" Type="http://schemas.openxmlformats.org/officeDocument/2006/relationships/image" Target="../media/image47.jpeg"/></Relationships>
</file>

<file path=ppt/slides/_rels/slide35.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ctrTitle"/>
          </p:nvPr>
        </p:nvSpPr>
        <p:spPr>
          <a:xfrm>
            <a:off x="1524000" y="614855"/>
            <a:ext cx="9144000" cy="2429299"/>
          </a:xfrm>
        </p:spPr>
        <p:txBody>
          <a:bodyPr>
            <a:normAutofit fontScale="90000"/>
          </a:bodyPr>
          <a:lstStyle/>
          <a:p>
            <a:r>
              <a:rPr lang="pl-PL" b="1" dirty="0" smtClean="0">
                <a:latin typeface="Bernard MT Condensed" panose="02050806060905020404" pitchFamily="18" charset="0"/>
              </a:rPr>
              <a:t>30 ŚLADÓW POLSKICH NA TRZYDZIESTOLECIE SZKOŁY POLSKIEJ W STRASBURGU</a:t>
            </a:r>
            <a:endParaRPr lang="pl-PL" b="1" dirty="0">
              <a:latin typeface="Bernard MT Condensed" panose="02050806060905020404" pitchFamily="18" charset="0"/>
            </a:endParaRPr>
          </a:p>
        </p:txBody>
      </p:sp>
      <p:pic>
        <p:nvPicPr>
          <p:cNvPr id="8" name="Obraz 7"/>
          <p:cNvPicPr>
            <a:picLocks noChangeAspect="1"/>
          </p:cNvPicPr>
          <p:nvPr/>
        </p:nvPicPr>
        <p:blipFill>
          <a:blip r:embed="rId2"/>
          <a:stretch>
            <a:fillRect/>
          </a:stretch>
        </p:blipFill>
        <p:spPr>
          <a:xfrm>
            <a:off x="5068735" y="3481707"/>
            <a:ext cx="2640603" cy="3155575"/>
          </a:xfrm>
          <a:prstGeom prst="rect">
            <a:avLst/>
          </a:prstGeom>
        </p:spPr>
      </p:pic>
      <p:sp>
        <p:nvSpPr>
          <p:cNvPr id="3" name="Podtytuł 2"/>
          <p:cNvSpPr>
            <a:spLocks noGrp="1"/>
          </p:cNvSpPr>
          <p:nvPr>
            <p:ph type="subTitle" idx="1"/>
          </p:nvPr>
        </p:nvSpPr>
        <p:spPr>
          <a:xfrm>
            <a:off x="2151993" y="4012837"/>
            <a:ext cx="9144000" cy="1655762"/>
          </a:xfrm>
        </p:spPr>
        <p:txBody>
          <a:bodyPr/>
          <a:lstStyle/>
          <a:p>
            <a:r>
              <a:rPr lang="pl-PL" sz="800" dirty="0" smtClean="0"/>
              <a:t>b</a:t>
            </a:r>
          </a:p>
          <a:p>
            <a:endParaRPr lang="pl-PL" dirty="0"/>
          </a:p>
        </p:txBody>
      </p:sp>
      <p:pic>
        <p:nvPicPr>
          <p:cNvPr id="4" name="Obraz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84849" y="3602037"/>
            <a:ext cx="3986359" cy="3035245"/>
          </a:xfrm>
          <a:prstGeom prst="rect">
            <a:avLst/>
          </a:prstGeom>
        </p:spPr>
      </p:pic>
      <p:pic>
        <p:nvPicPr>
          <p:cNvPr id="5" name="Obraz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709338" y="3684182"/>
            <a:ext cx="4116442" cy="2953100"/>
          </a:xfrm>
          <a:prstGeom prst="rect">
            <a:avLst/>
          </a:prstGeom>
        </p:spPr>
      </p:pic>
    </p:spTree>
    <p:extLst>
      <p:ext uri="{BB962C8B-B14F-4D97-AF65-F5344CB8AC3E}">
        <p14:creationId xmlns:p14="http://schemas.microsoft.com/office/powerpoint/2010/main" val="6429553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smtClean="0">
                <a:latin typeface="Bernard MT Condensed" panose="02050806060905020404" pitchFamily="18" charset="0"/>
              </a:rPr>
              <a:t>1. KOPIA KONSTYTUCJI W RADZIE EUROPY</a:t>
            </a:r>
            <a:endParaRPr lang="pl-PL" dirty="0">
              <a:latin typeface="Bernard MT Condensed" panose="02050806060905020404" pitchFamily="18" charset="0"/>
            </a:endParaRPr>
          </a:p>
        </p:txBody>
      </p:sp>
      <p:pic>
        <p:nvPicPr>
          <p:cNvPr id="4" name="Symbol zastępczy zawartości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71376" y="2412124"/>
            <a:ext cx="10253761" cy="2846470"/>
          </a:xfrm>
        </p:spPr>
      </p:pic>
    </p:spTree>
    <p:extLst>
      <p:ext uri="{BB962C8B-B14F-4D97-AF65-F5344CB8AC3E}">
        <p14:creationId xmlns:p14="http://schemas.microsoft.com/office/powerpoint/2010/main" val="14967781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normAutofit fontScale="90000"/>
          </a:bodyPr>
          <a:lstStyle/>
          <a:p>
            <a:r>
              <a:rPr lang="pl-PL" dirty="0" smtClean="0">
                <a:latin typeface="Bernard MT Condensed" panose="02050806060905020404" pitchFamily="18" charset="0"/>
              </a:rPr>
              <a:t>2. REPLIKA 21 POSTULATÓW ROBOTNIKÓW STRAJKUJĄCYCH W GDAŃSKU W 1980 R. W RADZIE EUROPY</a:t>
            </a:r>
            <a:endParaRPr lang="pl-PL" dirty="0">
              <a:latin typeface="Bernard MT Condensed" panose="02050806060905020404" pitchFamily="18" charset="0"/>
            </a:endParaRPr>
          </a:p>
        </p:txBody>
      </p:sp>
      <p:pic>
        <p:nvPicPr>
          <p:cNvPr id="4" name="Symbol zastępczy zawartości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590675" y="1998417"/>
            <a:ext cx="9010650" cy="3848100"/>
          </a:xfrm>
        </p:spPr>
      </p:pic>
    </p:spTree>
    <p:extLst>
      <p:ext uri="{BB962C8B-B14F-4D97-AF65-F5344CB8AC3E}">
        <p14:creationId xmlns:p14="http://schemas.microsoft.com/office/powerpoint/2010/main" val="10411899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smtClean="0">
                <a:latin typeface="Bernard MT Condensed" panose="02050806060905020404" pitchFamily="18" charset="0"/>
              </a:rPr>
              <a:t>3. SIEDZIBA STAŁEGO PRZEDSTAWICIELSTWA PRZY RADZIE EUROPY</a:t>
            </a:r>
            <a:endParaRPr lang="pl-PL" dirty="0">
              <a:latin typeface="Bernard MT Condensed" panose="02050806060905020404" pitchFamily="18" charset="0"/>
            </a:endParaRPr>
          </a:p>
        </p:txBody>
      </p:sp>
      <p:pic>
        <p:nvPicPr>
          <p:cNvPr id="4" name="Symbol zastępczy zawartości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461641" y="1673322"/>
            <a:ext cx="3894083" cy="5042616"/>
          </a:xfrm>
        </p:spPr>
      </p:pic>
    </p:spTree>
    <p:extLst>
      <p:ext uri="{BB962C8B-B14F-4D97-AF65-F5344CB8AC3E}">
        <p14:creationId xmlns:p14="http://schemas.microsoft.com/office/powerpoint/2010/main" val="426676980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smtClean="0">
                <a:latin typeface="Bernard MT Condensed" panose="02050806060905020404" pitchFamily="18" charset="0"/>
              </a:rPr>
              <a:t>SIEDZIBA STAŁEGO PRZEDSTAWICIELSTWA PRZY RADZIE EUROPY</a:t>
            </a:r>
            <a:endParaRPr lang="pl-PL" dirty="0">
              <a:latin typeface="Bernard MT Condensed" panose="02050806060905020404" pitchFamily="18" charset="0"/>
            </a:endParaRPr>
          </a:p>
        </p:txBody>
      </p:sp>
      <p:sp>
        <p:nvSpPr>
          <p:cNvPr id="3" name="Symbol zastępczy zawartości 2"/>
          <p:cNvSpPr>
            <a:spLocks noGrp="1"/>
          </p:cNvSpPr>
          <p:nvPr>
            <p:ph idx="1"/>
          </p:nvPr>
        </p:nvSpPr>
        <p:spPr/>
        <p:txBody>
          <a:bodyPr>
            <a:normAutofit fontScale="62500" lnSpcReduction="20000"/>
          </a:bodyPr>
          <a:lstStyle/>
          <a:p>
            <a:r>
              <a:rPr lang="pl-PL" dirty="0" smtClean="0">
                <a:effectLst/>
              </a:rPr>
              <a:t>Siedzibą Stałego Przedstawicielstwa Rzeczypospolitej Polskiej przy Radzie Europy w Strasburgu jest pochodzący z przełomu 1905/1906 r. budynek znajdujący się na rogu </a:t>
            </a:r>
            <a:r>
              <a:rPr lang="pl-PL" dirty="0" err="1" smtClean="0">
                <a:effectLst/>
              </a:rPr>
              <a:t>rue</a:t>
            </a:r>
            <a:r>
              <a:rPr lang="pl-PL" dirty="0" smtClean="0">
                <a:effectLst/>
              </a:rPr>
              <a:t> </a:t>
            </a:r>
            <a:r>
              <a:rPr lang="pl-PL" dirty="0" err="1" smtClean="0">
                <a:effectLst/>
              </a:rPr>
              <a:t>Geiler</a:t>
            </a:r>
            <a:r>
              <a:rPr lang="pl-PL" dirty="0" smtClean="0">
                <a:effectLst/>
              </a:rPr>
              <a:t> i </a:t>
            </a:r>
            <a:r>
              <a:rPr lang="pl-PL" dirty="0" err="1" smtClean="0">
                <a:effectLst/>
              </a:rPr>
              <a:t>quai</a:t>
            </a:r>
            <a:r>
              <a:rPr lang="pl-PL" dirty="0" smtClean="0">
                <a:effectLst/>
              </a:rPr>
              <a:t> </a:t>
            </a:r>
            <a:r>
              <a:rPr lang="pl-PL" dirty="0" err="1" smtClean="0">
                <a:effectLst/>
              </a:rPr>
              <a:t>Rouget</a:t>
            </a:r>
            <a:r>
              <a:rPr lang="pl-PL" dirty="0" smtClean="0">
                <a:effectLst/>
              </a:rPr>
              <a:t> de </a:t>
            </a:r>
            <a:r>
              <a:rPr lang="pl-PL" dirty="0" err="1" smtClean="0">
                <a:effectLst/>
              </a:rPr>
              <a:t>Lisle</a:t>
            </a:r>
            <a:r>
              <a:rPr lang="pl-PL" dirty="0" smtClean="0">
                <a:effectLst/>
              </a:rPr>
              <a:t>, w zabytkowej dzielnicy Neustadt. Projekt gmachu jest dziełem dwóch architektów: Franza </a:t>
            </a:r>
            <a:r>
              <a:rPr lang="pl-PL" dirty="0" err="1" smtClean="0">
                <a:effectLst/>
              </a:rPr>
              <a:t>Lütke</a:t>
            </a:r>
            <a:r>
              <a:rPr lang="pl-PL" dirty="0" smtClean="0">
                <a:effectLst/>
              </a:rPr>
              <a:t> i Heinricha </a:t>
            </a:r>
            <a:r>
              <a:rPr lang="pl-PL" dirty="0" err="1" smtClean="0">
                <a:effectLst/>
              </a:rPr>
              <a:t>Backesa</a:t>
            </a:r>
            <a:r>
              <a:rPr lang="pl-PL" dirty="0" smtClean="0">
                <a:effectLst/>
              </a:rPr>
              <a:t>. </a:t>
            </a:r>
            <a:r>
              <a:rPr lang="pl-PL" dirty="0" err="1" smtClean="0">
                <a:effectLst/>
              </a:rPr>
              <a:t>Palaio</a:t>
            </a:r>
            <a:r>
              <a:rPr lang="pl-PL" dirty="0" smtClean="0">
                <a:effectLst/>
              </a:rPr>
              <a:t> </a:t>
            </a:r>
            <a:r>
              <a:rPr lang="pl-PL" dirty="0" err="1" smtClean="0">
                <a:effectLst/>
              </a:rPr>
              <a:t>Alsatia</a:t>
            </a:r>
            <a:r>
              <a:rPr lang="pl-PL" dirty="0" smtClean="0">
                <a:effectLst/>
              </a:rPr>
              <a:t>, którego pełna nazwa brzmi "</a:t>
            </a:r>
            <a:r>
              <a:rPr lang="pl-PL" dirty="0" err="1" smtClean="0">
                <a:effectLst/>
              </a:rPr>
              <a:t>Korpshaus</a:t>
            </a:r>
            <a:r>
              <a:rPr lang="pl-PL" dirty="0" smtClean="0">
                <a:effectLst/>
              </a:rPr>
              <a:t> der </a:t>
            </a:r>
            <a:r>
              <a:rPr lang="pl-PL" dirty="0" err="1" smtClean="0">
                <a:effectLst/>
              </a:rPr>
              <a:t>Palaio</a:t>
            </a:r>
            <a:r>
              <a:rPr lang="pl-PL" dirty="0" smtClean="0">
                <a:effectLst/>
              </a:rPr>
              <a:t> </a:t>
            </a:r>
            <a:r>
              <a:rPr lang="pl-PL" dirty="0" err="1" smtClean="0">
                <a:effectLst/>
              </a:rPr>
              <a:t>Alsatia</a:t>
            </a:r>
            <a:r>
              <a:rPr lang="pl-PL" dirty="0" smtClean="0">
                <a:effectLst/>
              </a:rPr>
              <a:t>", został wzniesiony w niemieckim stylu </a:t>
            </a:r>
            <a:r>
              <a:rPr lang="pl-PL" dirty="0" err="1" smtClean="0">
                <a:effectLst/>
              </a:rPr>
              <a:t>Burgerstil</a:t>
            </a:r>
            <a:r>
              <a:rPr lang="pl-PL" dirty="0" smtClean="0">
                <a:effectLst/>
              </a:rPr>
              <a:t> i stanowi przykład neorenesansowej architektury. </a:t>
            </a:r>
            <a:endParaRPr lang="pl-PL" dirty="0" smtClean="0"/>
          </a:p>
          <a:p>
            <a:r>
              <a:rPr lang="pl-PL" dirty="0" smtClean="0">
                <a:effectLst/>
              </a:rPr>
              <a:t>Na początku znajdowała się w nim siedziba stowarzyszenia studentów </a:t>
            </a:r>
            <a:r>
              <a:rPr lang="pl-PL" dirty="0" err="1" smtClean="0">
                <a:effectLst/>
              </a:rPr>
              <a:t>Corps</a:t>
            </a:r>
            <a:r>
              <a:rPr lang="pl-PL" dirty="0" smtClean="0">
                <a:effectLst/>
              </a:rPr>
              <a:t> </a:t>
            </a:r>
            <a:r>
              <a:rPr lang="pl-PL" dirty="0" err="1" smtClean="0">
                <a:effectLst/>
              </a:rPr>
              <a:t>Palaio-Alsatia</a:t>
            </a:r>
            <a:r>
              <a:rPr lang="pl-PL" dirty="0" smtClean="0">
                <a:effectLst/>
              </a:rPr>
              <a:t>, którego herb jest wciąż widoczny nad wejściem. Po I wojnie światowej pomieszczenia pałacyku służyły różnym instytucjom zajmującym się rozpowszechnianiem kultury francuskiej:  „</a:t>
            </a:r>
            <a:r>
              <a:rPr lang="pl-PL" dirty="0" err="1" smtClean="0">
                <a:effectLst/>
              </a:rPr>
              <a:t>Bureau</a:t>
            </a:r>
            <a:r>
              <a:rPr lang="pl-PL" dirty="0" smtClean="0">
                <a:effectLst/>
              </a:rPr>
              <a:t> des </a:t>
            </a:r>
            <a:r>
              <a:rPr lang="pl-PL" dirty="0" err="1" smtClean="0">
                <a:effectLst/>
              </a:rPr>
              <a:t>oeuvres</a:t>
            </a:r>
            <a:r>
              <a:rPr lang="pl-PL" dirty="0" smtClean="0">
                <a:effectLst/>
              </a:rPr>
              <a:t> </a:t>
            </a:r>
            <a:r>
              <a:rPr lang="pl-PL" dirty="0" err="1" smtClean="0">
                <a:effectLst/>
              </a:rPr>
              <a:t>françaises</a:t>
            </a:r>
            <a:r>
              <a:rPr lang="pl-PL" dirty="0" smtClean="0">
                <a:effectLst/>
              </a:rPr>
              <a:t>” (1920), następnie „</a:t>
            </a:r>
            <a:r>
              <a:rPr lang="pl-PL" dirty="0" err="1" smtClean="0">
                <a:effectLst/>
              </a:rPr>
              <a:t>Société</a:t>
            </a:r>
            <a:r>
              <a:rPr lang="pl-PL" dirty="0" smtClean="0">
                <a:effectLst/>
              </a:rPr>
              <a:t> des </a:t>
            </a:r>
            <a:r>
              <a:rPr lang="pl-PL" dirty="0" err="1" smtClean="0">
                <a:effectLst/>
              </a:rPr>
              <a:t>Amis</a:t>
            </a:r>
            <a:r>
              <a:rPr lang="pl-PL" dirty="0" smtClean="0">
                <a:effectLst/>
              </a:rPr>
              <a:t> de </a:t>
            </a:r>
            <a:r>
              <a:rPr lang="pl-PL" dirty="0" err="1" smtClean="0">
                <a:effectLst/>
              </a:rPr>
              <a:t>l'Université</a:t>
            </a:r>
            <a:r>
              <a:rPr lang="pl-PL" dirty="0" smtClean="0">
                <a:effectLst/>
              </a:rPr>
              <a:t> de Strasbourg”, „</a:t>
            </a:r>
            <a:r>
              <a:rPr lang="pl-PL" dirty="0" err="1" smtClean="0">
                <a:effectLst/>
              </a:rPr>
              <a:t>Foyer</a:t>
            </a:r>
            <a:r>
              <a:rPr lang="pl-PL" dirty="0" smtClean="0">
                <a:effectLst/>
              </a:rPr>
              <a:t> des </a:t>
            </a:r>
            <a:r>
              <a:rPr lang="pl-PL" dirty="0" err="1" smtClean="0">
                <a:effectLst/>
              </a:rPr>
              <a:t>Oeuvres</a:t>
            </a:r>
            <a:r>
              <a:rPr lang="pl-PL" dirty="0" smtClean="0">
                <a:effectLst/>
              </a:rPr>
              <a:t> </a:t>
            </a:r>
            <a:r>
              <a:rPr lang="pl-PL" dirty="0" err="1" smtClean="0">
                <a:effectLst/>
              </a:rPr>
              <a:t>Françaises</a:t>
            </a:r>
            <a:r>
              <a:rPr lang="pl-PL" dirty="0" smtClean="0">
                <a:effectLst/>
              </a:rPr>
              <a:t>” i „Le </a:t>
            </a:r>
            <a:r>
              <a:rPr lang="pl-PL" dirty="0" err="1" smtClean="0">
                <a:effectLst/>
              </a:rPr>
              <a:t>Livre</a:t>
            </a:r>
            <a:r>
              <a:rPr lang="pl-PL" dirty="0" smtClean="0">
                <a:effectLst/>
              </a:rPr>
              <a:t> des </a:t>
            </a:r>
            <a:r>
              <a:rPr lang="pl-PL" dirty="0" err="1" smtClean="0">
                <a:effectLst/>
              </a:rPr>
              <a:t>Français</a:t>
            </a:r>
            <a:r>
              <a:rPr lang="pl-PL" dirty="0" smtClean="0">
                <a:effectLst/>
              </a:rPr>
              <a:t>”. </a:t>
            </a:r>
            <a:endParaRPr lang="pl-PL" dirty="0" smtClean="0"/>
          </a:p>
          <a:p>
            <a:r>
              <a:rPr lang="pl-PL" dirty="0" smtClean="0">
                <a:effectLst/>
              </a:rPr>
              <a:t>W 1991 r. po przystąpieniu Polski do Rady Europy, willa ostatecznie została zajęta przez Konsulat RP/Stałe Przedstawicielstwo. Od 2009 r. obiekt pełni jedynie funkcję siedziby Stałego Przedstawicielstwa RP przy Radzie Europy.</a:t>
            </a:r>
            <a:endParaRPr lang="pl-PL" dirty="0" smtClean="0"/>
          </a:p>
          <a:p>
            <a:r>
              <a:rPr lang="pl-PL" dirty="0" smtClean="0">
                <a:effectLst/>
              </a:rPr>
              <a:t>Obecny wygląd odrestaurowanej w 2012 r. fasady  jest wynikiem dbałości Ministerstwa Spraw Zagranicznych RP o zachowanie unikalnej architektury Strasburga.</a:t>
            </a:r>
          </a:p>
          <a:p>
            <a:r>
              <a:rPr lang="pl-PL" dirty="0" smtClean="0"/>
              <a:t>https://www.gov.pl/web/re/historia-siedziby-stalego-przedstawicielstwa-rp-przy-radzie-europy-w-strasburgu</a:t>
            </a:r>
          </a:p>
          <a:p>
            <a:endParaRPr lang="pl-PL" dirty="0"/>
          </a:p>
        </p:txBody>
      </p:sp>
    </p:spTree>
    <p:extLst>
      <p:ext uri="{BB962C8B-B14F-4D97-AF65-F5344CB8AC3E}">
        <p14:creationId xmlns:p14="http://schemas.microsoft.com/office/powerpoint/2010/main" val="8323770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smtClean="0">
                <a:latin typeface="Bernard MT Condensed" panose="02050806060905020404" pitchFamily="18" charset="0"/>
              </a:rPr>
              <a:t>4. ULICA SZOPENA</a:t>
            </a:r>
            <a:endParaRPr lang="pl-PL" dirty="0">
              <a:latin typeface="Bernard MT Condensed" panose="02050806060905020404" pitchFamily="18" charset="0"/>
            </a:endParaRPr>
          </a:p>
        </p:txBody>
      </p:sp>
      <p:pic>
        <p:nvPicPr>
          <p:cNvPr id="4" name="Symbol zastępczy zawartości 3"/>
          <p:cNvPicPr>
            <a:picLocks noGrp="1" noChangeAspect="1"/>
          </p:cNvPicPr>
          <p:nvPr>
            <p:ph idx="1"/>
          </p:nvPr>
        </p:nvPicPr>
        <p:blipFill>
          <a:blip r:embed="rId2"/>
          <a:stretch>
            <a:fillRect/>
          </a:stretch>
        </p:blipFill>
        <p:spPr>
          <a:xfrm>
            <a:off x="2191406" y="1418961"/>
            <a:ext cx="7677807" cy="5254580"/>
          </a:xfrm>
          <a:prstGeom prst="rect">
            <a:avLst/>
          </a:prstGeom>
        </p:spPr>
      </p:pic>
    </p:spTree>
    <p:extLst>
      <p:ext uri="{BB962C8B-B14F-4D97-AF65-F5344CB8AC3E}">
        <p14:creationId xmlns:p14="http://schemas.microsoft.com/office/powerpoint/2010/main" val="30736707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smtClean="0">
                <a:latin typeface="Bernard MT Condensed" panose="02050806060905020404" pitchFamily="18" charset="0"/>
              </a:rPr>
              <a:t>5. PLAC MARII LESZCZYŃSKIEJ</a:t>
            </a:r>
            <a:endParaRPr lang="pl-PL" dirty="0">
              <a:latin typeface="Bernard MT Condensed" panose="02050806060905020404" pitchFamily="18" charset="0"/>
            </a:endParaRPr>
          </a:p>
        </p:txBody>
      </p:sp>
      <p:pic>
        <p:nvPicPr>
          <p:cNvPr id="4" name="Symbol zastępczy zawartości 3"/>
          <p:cNvPicPr>
            <a:picLocks noGrp="1" noChangeAspect="1"/>
          </p:cNvPicPr>
          <p:nvPr>
            <p:ph idx="1"/>
          </p:nvPr>
        </p:nvPicPr>
        <p:blipFill>
          <a:blip r:embed="rId2"/>
          <a:stretch>
            <a:fillRect/>
          </a:stretch>
        </p:blipFill>
        <p:spPr>
          <a:xfrm>
            <a:off x="1705224" y="1825625"/>
            <a:ext cx="8781552" cy="4351338"/>
          </a:xfrm>
          <a:prstGeom prst="rect">
            <a:avLst/>
          </a:prstGeom>
        </p:spPr>
      </p:pic>
    </p:spTree>
    <p:extLst>
      <p:ext uri="{BB962C8B-B14F-4D97-AF65-F5344CB8AC3E}">
        <p14:creationId xmlns:p14="http://schemas.microsoft.com/office/powerpoint/2010/main" val="14224943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normAutofit/>
          </a:bodyPr>
          <a:lstStyle/>
          <a:p>
            <a:r>
              <a:rPr lang="pl-PL" dirty="0">
                <a:latin typeface="Bernard MT Condensed" panose="02050806060905020404" pitchFamily="18" charset="0"/>
              </a:rPr>
              <a:t>PLAC MARII LESZCZYŃSKIEJ </a:t>
            </a:r>
            <a:r>
              <a:rPr lang="pl-PL" sz="1300" dirty="0"/>
              <a:t>https://www.strasbourg.eu/lieu/-/entity/sig/1289_ESP_66</a:t>
            </a:r>
          </a:p>
        </p:txBody>
      </p:sp>
      <p:pic>
        <p:nvPicPr>
          <p:cNvPr id="4" name="Symbol zastępczy zawartości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681871" y="1690688"/>
            <a:ext cx="8271754" cy="4329906"/>
          </a:xfrm>
        </p:spPr>
      </p:pic>
    </p:spTree>
    <p:extLst>
      <p:ext uri="{BB962C8B-B14F-4D97-AF65-F5344CB8AC3E}">
        <p14:creationId xmlns:p14="http://schemas.microsoft.com/office/powerpoint/2010/main" val="31628266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smtClean="0">
                <a:latin typeface="Bernard MT Condensed" panose="02050806060905020404" pitchFamily="18" charset="0"/>
              </a:rPr>
              <a:t>6. CMENTARZ WOJSKOWY W CRONEMBOURG</a:t>
            </a:r>
            <a:endParaRPr lang="pl-PL" dirty="0">
              <a:latin typeface="Bernard MT Condensed" panose="02050806060905020404" pitchFamily="18" charset="0"/>
            </a:endParaRPr>
          </a:p>
        </p:txBody>
      </p:sp>
      <p:pic>
        <p:nvPicPr>
          <p:cNvPr id="4" name="Symbol zastępczy zawartości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954924" y="1676770"/>
            <a:ext cx="8808931" cy="4944747"/>
          </a:xfrm>
        </p:spPr>
      </p:pic>
    </p:spTree>
    <p:extLst>
      <p:ext uri="{BB962C8B-B14F-4D97-AF65-F5344CB8AC3E}">
        <p14:creationId xmlns:p14="http://schemas.microsoft.com/office/powerpoint/2010/main" val="5294932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smtClean="0">
                <a:latin typeface="Bernard MT Condensed" panose="02050806060905020404" pitchFamily="18" charset="0"/>
              </a:rPr>
              <a:t>7. PORTRET MIKOŁAJA KOPERNIKA W KATEDRZE</a:t>
            </a:r>
            <a:endParaRPr lang="pl-PL" dirty="0">
              <a:latin typeface="Bernard MT Condensed" panose="02050806060905020404" pitchFamily="18" charset="0"/>
            </a:endParaRPr>
          </a:p>
        </p:txBody>
      </p:sp>
      <p:pic>
        <p:nvPicPr>
          <p:cNvPr id="4" name="Symbol zastępczy zawartości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256690" y="1548880"/>
            <a:ext cx="3815255" cy="5087007"/>
          </a:xfrm>
        </p:spPr>
      </p:pic>
    </p:spTree>
    <p:extLst>
      <p:ext uri="{BB962C8B-B14F-4D97-AF65-F5344CB8AC3E}">
        <p14:creationId xmlns:p14="http://schemas.microsoft.com/office/powerpoint/2010/main" val="171798540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smtClean="0">
                <a:latin typeface="Bernard MT Condensed" panose="02050806060905020404" pitchFamily="18" charset="0"/>
              </a:rPr>
              <a:t>8. JAN PAWEŁ II W STRASBURGU</a:t>
            </a:r>
            <a:endParaRPr lang="pl-PL" dirty="0">
              <a:latin typeface="Bernard MT Condensed" panose="02050806060905020404" pitchFamily="18" charset="0"/>
            </a:endParaRPr>
          </a:p>
        </p:txBody>
      </p:sp>
      <p:sp>
        <p:nvSpPr>
          <p:cNvPr id="3" name="Symbol zastępczy zawartości 2"/>
          <p:cNvSpPr>
            <a:spLocks noGrp="1"/>
          </p:cNvSpPr>
          <p:nvPr>
            <p:ph idx="1"/>
          </p:nvPr>
        </p:nvSpPr>
        <p:spPr/>
        <p:txBody>
          <a:bodyPr/>
          <a:lstStyle/>
          <a:p>
            <a:r>
              <a:rPr lang="pl-PL" b="1" dirty="0" smtClean="0"/>
              <a:t>8-11 października 1988</a:t>
            </a:r>
            <a:endParaRPr lang="pl-PL" dirty="0" smtClean="0"/>
          </a:p>
          <a:p>
            <a:r>
              <a:rPr lang="pl-PL" dirty="0" smtClean="0"/>
              <a:t>Swoją 40 podróż zagraniczną odbył Jan Paweł II również do Francji. Tym razem podstawowym celem pielgrzymki było uczestnictwo w obchodach 2000 rocznicy założenia Strasburga. Papież odwiedził siedziby instytucji europejskich: Rady Europejskiej, Parlamentu Europejskiego i Trybunału Praw Człowieka.</a:t>
            </a:r>
          </a:p>
          <a:p>
            <a:endParaRPr lang="pl-PL" dirty="0"/>
          </a:p>
        </p:txBody>
      </p:sp>
    </p:spTree>
    <p:extLst>
      <p:ext uri="{BB962C8B-B14F-4D97-AF65-F5344CB8AC3E}">
        <p14:creationId xmlns:p14="http://schemas.microsoft.com/office/powerpoint/2010/main" val="33563618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smtClean="0">
                <a:latin typeface="Bernard MT Condensed" panose="02050806060905020404" pitchFamily="18" charset="0"/>
              </a:rPr>
              <a:t>JAN PAWEŁ II W STRASBURGU</a:t>
            </a:r>
            <a:endParaRPr lang="pl-PL" dirty="0">
              <a:latin typeface="Bernard MT Condensed" panose="02050806060905020404" pitchFamily="18" charset="0"/>
            </a:endParaRPr>
          </a:p>
        </p:txBody>
      </p:sp>
      <p:pic>
        <p:nvPicPr>
          <p:cNvPr id="4" name="Symbol zastępczy zawartości 3"/>
          <p:cNvPicPr>
            <a:picLocks noGrp="1" noChangeAspect="1"/>
          </p:cNvPicPr>
          <p:nvPr>
            <p:ph idx="1"/>
          </p:nvPr>
        </p:nvPicPr>
        <p:blipFill>
          <a:blip r:embed="rId2"/>
          <a:stretch>
            <a:fillRect/>
          </a:stretch>
        </p:blipFill>
        <p:spPr>
          <a:xfrm>
            <a:off x="2225564" y="1690688"/>
            <a:ext cx="7740869" cy="4292330"/>
          </a:xfrm>
          <a:prstGeom prst="rect">
            <a:avLst/>
          </a:prstGeom>
        </p:spPr>
      </p:pic>
      <p:sp>
        <p:nvSpPr>
          <p:cNvPr id="5" name="Prostokąt 4"/>
          <p:cNvSpPr/>
          <p:nvPr/>
        </p:nvSpPr>
        <p:spPr>
          <a:xfrm>
            <a:off x="3208253" y="5942568"/>
            <a:ext cx="5775492" cy="369332"/>
          </a:xfrm>
          <a:prstGeom prst="rect">
            <a:avLst/>
          </a:prstGeom>
        </p:spPr>
        <p:txBody>
          <a:bodyPr wrap="none">
            <a:spAutoFit/>
          </a:bodyPr>
          <a:lstStyle/>
          <a:p>
            <a:r>
              <a:rPr lang="pl-PL" dirty="0" smtClean="0"/>
              <a:t>https://www.youtube.com/watch?v=xneQEL2wvpY&amp;t=131s</a:t>
            </a:r>
            <a:endParaRPr lang="pl-PL" dirty="0"/>
          </a:p>
        </p:txBody>
      </p:sp>
    </p:spTree>
    <p:extLst>
      <p:ext uri="{BB962C8B-B14F-4D97-AF65-F5344CB8AC3E}">
        <p14:creationId xmlns:p14="http://schemas.microsoft.com/office/powerpoint/2010/main" val="37608307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smtClean="0">
                <a:latin typeface="Bernard MT Condensed" panose="02050806060905020404" pitchFamily="18" charset="0"/>
              </a:rPr>
              <a:t>9. POLSKI KSIĘGOZBIÓR W BIBLIOTECE UNIWERSYTECKIEJ BNU</a:t>
            </a:r>
            <a:endParaRPr lang="pl-PL" dirty="0">
              <a:latin typeface="Bernard MT Condensed" panose="02050806060905020404" pitchFamily="18" charset="0"/>
            </a:endParaRPr>
          </a:p>
        </p:txBody>
      </p:sp>
      <p:pic>
        <p:nvPicPr>
          <p:cNvPr id="5" name="Symbol zastępczy zawartości 4"/>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1790849" y="1825625"/>
            <a:ext cx="3276301" cy="4351338"/>
          </a:xfrm>
        </p:spPr>
      </p:pic>
      <p:pic>
        <p:nvPicPr>
          <p:cNvPr id="6" name="Symbol zastępczy zawartości 5"/>
          <p:cNvPicPr>
            <a:picLocks noGrp="1" noChangeAspect="1"/>
          </p:cNvPicPr>
          <p:nvPr>
            <p:ph sz="half" idx="2"/>
          </p:nvPr>
        </p:nvPicPr>
        <p:blipFill>
          <a:blip r:embed="rId3" cstate="print">
            <a:extLst>
              <a:ext uri="{28A0092B-C50C-407E-A947-70E740481C1C}">
                <a14:useLocalDpi xmlns:a14="http://schemas.microsoft.com/office/drawing/2010/main" val="0"/>
              </a:ext>
            </a:extLst>
          </a:blip>
          <a:stretch>
            <a:fillRect/>
          </a:stretch>
        </p:blipFill>
        <p:spPr>
          <a:xfrm>
            <a:off x="7124849" y="1825625"/>
            <a:ext cx="3276301" cy="4351338"/>
          </a:xfrm>
        </p:spPr>
      </p:pic>
    </p:spTree>
    <p:extLst>
      <p:ext uri="{BB962C8B-B14F-4D97-AF65-F5344CB8AC3E}">
        <p14:creationId xmlns:p14="http://schemas.microsoft.com/office/powerpoint/2010/main" val="112761233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smtClean="0">
                <a:latin typeface="Bernard MT Condensed" panose="02050806060905020404" pitchFamily="18" charset="0"/>
              </a:rPr>
              <a:t>10. SEKCJA POLSKA W LICEUM PONTONNIERS, COLLEGE VAUBAN, ECOLE CONSEIL DES XV</a:t>
            </a:r>
            <a:endParaRPr lang="pl-PL" dirty="0">
              <a:latin typeface="Bernard MT Condensed" panose="02050806060905020404" pitchFamily="18" charset="0"/>
            </a:endParaRPr>
          </a:p>
        </p:txBody>
      </p:sp>
      <p:pic>
        <p:nvPicPr>
          <p:cNvPr id="4" name="Symbol zastępczy zawartości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2348450" y="1860330"/>
            <a:ext cx="7788778" cy="4751155"/>
          </a:xfrm>
        </p:spPr>
      </p:pic>
    </p:spTree>
    <p:extLst>
      <p:ext uri="{BB962C8B-B14F-4D97-AF65-F5344CB8AC3E}">
        <p14:creationId xmlns:p14="http://schemas.microsoft.com/office/powerpoint/2010/main" val="324010976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smtClean="0">
                <a:latin typeface="Bernard MT Condensed" panose="02050806060905020404" pitchFamily="18" charset="0"/>
              </a:rPr>
              <a:t>11. POLSKA MISJA KATOLICKA W KOŚCIELE NOTRE DAME DE LOURDES</a:t>
            </a:r>
            <a:endParaRPr lang="pl-PL" dirty="0">
              <a:latin typeface="Bernard MT Condensed" panose="02050806060905020404" pitchFamily="18" charset="0"/>
            </a:endParaRPr>
          </a:p>
        </p:txBody>
      </p:sp>
      <p:pic>
        <p:nvPicPr>
          <p:cNvPr id="4" name="Symbol zastępczy zawartości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193629" y="1617198"/>
            <a:ext cx="3894082" cy="5192109"/>
          </a:xfrm>
        </p:spPr>
      </p:pic>
    </p:spTree>
    <p:extLst>
      <p:ext uri="{BB962C8B-B14F-4D97-AF65-F5344CB8AC3E}">
        <p14:creationId xmlns:p14="http://schemas.microsoft.com/office/powerpoint/2010/main" val="176412908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smtClean="0">
                <a:latin typeface="Bernard MT Condensed" panose="02050806060905020404" pitchFamily="18" charset="0"/>
              </a:rPr>
              <a:t>12. ŁAWECZKA PAWŁA GROBELNEGO</a:t>
            </a:r>
            <a:endParaRPr lang="pl-PL" dirty="0">
              <a:latin typeface="Bernard MT Condensed" panose="02050806060905020404" pitchFamily="18" charset="0"/>
            </a:endParaRPr>
          </a:p>
        </p:txBody>
      </p:sp>
      <p:sp>
        <p:nvSpPr>
          <p:cNvPr id="3" name="Symbol zastępczy zawartości 2"/>
          <p:cNvSpPr>
            <a:spLocks noGrp="1"/>
          </p:cNvSpPr>
          <p:nvPr>
            <p:ph idx="1"/>
          </p:nvPr>
        </p:nvSpPr>
        <p:spPr/>
        <p:txBody>
          <a:bodyPr>
            <a:normAutofit/>
          </a:bodyPr>
          <a:lstStyle/>
          <a:p>
            <a:r>
              <a:rPr lang="pl-PL" dirty="0" smtClean="0"/>
              <a:t>Autorem ławki jest Paweł Grobelny, znany m.in. jako projektant mebli miejskich zrealizowanych w biznesowej dzielnicy Paryża – La </a:t>
            </a:r>
            <a:r>
              <a:rPr lang="pl-PL" dirty="0" err="1" smtClean="0"/>
              <a:t>Defense</a:t>
            </a:r>
            <a:r>
              <a:rPr lang="pl-PL" dirty="0" smtClean="0"/>
              <a:t>. Inauguracja ławki odbyła się przy udziale wiceprezydenta Strasburga i przedstawicieli Parlamentu Europejskiego. Siedzisko o długości 2 metrów zostało wykonane z wysokiej jakości aluminium i drewna teakowego. Jego forma nawiązuje do otoczenia, a szczególnie do najważniejszego budynku w tej dzielnicy - siedziby Parlamentu Europejskiego.</a:t>
            </a:r>
          </a:p>
          <a:p>
            <a:r>
              <a:rPr lang="pl-PL" dirty="0" smtClean="0"/>
              <a:t>https://architektura.muratorplus.pl/realizacje/lawka-pawla-grobelnego-w-strasburgu-aa-eHDx-J49t-Y4Lq.html</a:t>
            </a:r>
            <a:endParaRPr lang="pl-PL" dirty="0"/>
          </a:p>
        </p:txBody>
      </p:sp>
    </p:spTree>
    <p:extLst>
      <p:ext uri="{BB962C8B-B14F-4D97-AF65-F5344CB8AC3E}">
        <p14:creationId xmlns:p14="http://schemas.microsoft.com/office/powerpoint/2010/main" val="310596271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smtClean="0">
                <a:latin typeface="Bernard MT Condensed" panose="02050806060905020404" pitchFamily="18" charset="0"/>
              </a:rPr>
              <a:t>ŁAWECZKA PAWŁA GROBELNEGO</a:t>
            </a:r>
            <a:endParaRPr lang="pl-PL" dirty="0">
              <a:latin typeface="Bernard MT Condensed" panose="02050806060905020404" pitchFamily="18" charset="0"/>
            </a:endParaRPr>
          </a:p>
        </p:txBody>
      </p:sp>
      <p:pic>
        <p:nvPicPr>
          <p:cNvPr id="4" name="Symbol zastępczy zawartości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2529394" y="1825625"/>
            <a:ext cx="7133212" cy="4351338"/>
          </a:xfrm>
        </p:spPr>
      </p:pic>
    </p:spTree>
    <p:extLst>
      <p:ext uri="{BB962C8B-B14F-4D97-AF65-F5344CB8AC3E}">
        <p14:creationId xmlns:p14="http://schemas.microsoft.com/office/powerpoint/2010/main" val="189505305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smtClean="0">
                <a:latin typeface="Bernard MT Condensed" panose="02050806060905020404" pitchFamily="18" charset="0"/>
              </a:rPr>
              <a:t>13. LICEUM MARIE CURIE</a:t>
            </a:r>
            <a:endParaRPr lang="pl-PL" dirty="0">
              <a:latin typeface="Bernard MT Condensed" panose="02050806060905020404" pitchFamily="18" charset="0"/>
            </a:endParaRPr>
          </a:p>
        </p:txBody>
      </p:sp>
      <p:pic>
        <p:nvPicPr>
          <p:cNvPr id="4" name="Symbol zastępczy zawartości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567778" y="1825625"/>
            <a:ext cx="9056443" cy="4351338"/>
          </a:xfrm>
        </p:spPr>
      </p:pic>
    </p:spTree>
    <p:extLst>
      <p:ext uri="{BB962C8B-B14F-4D97-AF65-F5344CB8AC3E}">
        <p14:creationId xmlns:p14="http://schemas.microsoft.com/office/powerpoint/2010/main" val="58548641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smtClean="0">
                <a:latin typeface="Bernard MT Condensed" panose="02050806060905020404" pitchFamily="18" charset="0"/>
              </a:rPr>
              <a:t>14. TABLICA UPAMIĘTNIAJĄCA CZESŁAWA SIERADZKIEGO</a:t>
            </a:r>
            <a:endParaRPr lang="pl-PL" dirty="0">
              <a:latin typeface="Bernard MT Condensed" panose="02050806060905020404" pitchFamily="18" charset="0"/>
            </a:endParaRPr>
          </a:p>
        </p:txBody>
      </p:sp>
      <p:pic>
        <p:nvPicPr>
          <p:cNvPr id="5" name="Symbol zastępczy zawartości 4"/>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838200" y="2059336"/>
            <a:ext cx="5181600" cy="3883915"/>
          </a:xfrm>
        </p:spPr>
      </p:pic>
      <p:pic>
        <p:nvPicPr>
          <p:cNvPr id="6" name="Symbol zastępczy zawartości 5"/>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7499349" y="1079656"/>
            <a:ext cx="3867773" cy="5636454"/>
          </a:xfrm>
        </p:spPr>
      </p:pic>
    </p:spTree>
    <p:extLst>
      <p:ext uri="{BB962C8B-B14F-4D97-AF65-F5344CB8AC3E}">
        <p14:creationId xmlns:p14="http://schemas.microsoft.com/office/powerpoint/2010/main" val="167970924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smtClean="0">
                <a:latin typeface="Bernard MT Condensed" panose="02050806060905020404" pitchFamily="18" charset="0"/>
              </a:rPr>
              <a:t>15. PIŁKARZ KAROL FILA Z LECHII GDAŃSK W DRUŻYNIE RACING STRASBOURG OD 2021 R.</a:t>
            </a:r>
            <a:endParaRPr lang="pl-PL" dirty="0">
              <a:latin typeface="Bernard MT Condensed" panose="02050806060905020404" pitchFamily="18" charset="0"/>
            </a:endParaRPr>
          </a:p>
        </p:txBody>
      </p:sp>
      <p:pic>
        <p:nvPicPr>
          <p:cNvPr id="5" name="Symbol zastępczy zawartości 4"/>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980684" y="1825625"/>
            <a:ext cx="4896632" cy="4351338"/>
          </a:xfrm>
        </p:spPr>
      </p:pic>
      <p:pic>
        <p:nvPicPr>
          <p:cNvPr id="6" name="Symbol zastępczy zawartości 5"/>
          <p:cNvPicPr>
            <a:picLocks noGrp="1" noChangeAspect="1"/>
          </p:cNvPicPr>
          <p:nvPr>
            <p:ph sz="half" idx="2"/>
          </p:nvPr>
        </p:nvPicPr>
        <p:blipFill>
          <a:blip r:embed="rId3" cstate="print">
            <a:extLst>
              <a:ext uri="{28A0092B-C50C-407E-A947-70E740481C1C}">
                <a14:useLocalDpi xmlns:a14="http://schemas.microsoft.com/office/drawing/2010/main" val="0"/>
              </a:ext>
            </a:extLst>
          </a:blip>
          <a:stretch>
            <a:fillRect/>
          </a:stretch>
        </p:blipFill>
        <p:spPr>
          <a:xfrm>
            <a:off x="7110248" y="1897166"/>
            <a:ext cx="3960207" cy="4613993"/>
          </a:xfrm>
        </p:spPr>
      </p:pic>
    </p:spTree>
    <p:extLst>
      <p:ext uri="{BB962C8B-B14F-4D97-AF65-F5344CB8AC3E}">
        <p14:creationId xmlns:p14="http://schemas.microsoft.com/office/powerpoint/2010/main" val="125787472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normAutofit fontScale="90000"/>
          </a:bodyPr>
          <a:lstStyle/>
          <a:p>
            <a:r>
              <a:rPr lang="pl-PL" dirty="0" smtClean="0">
                <a:latin typeface="Bernard MT Condensed" panose="02050806060905020404" pitchFamily="18" charset="0"/>
              </a:rPr>
              <a:t>16. TABLICA UPAMIĘTNIAJĄCA POSTAĆ BRONISŁAWA GEREMKA W PARLAMENCIE EUROPEJSKIM</a:t>
            </a:r>
            <a:endParaRPr lang="pl-PL" dirty="0">
              <a:latin typeface="Bernard MT Condensed" panose="02050806060905020404" pitchFamily="18" charset="0"/>
            </a:endParaRPr>
          </a:p>
        </p:txBody>
      </p:sp>
      <p:pic>
        <p:nvPicPr>
          <p:cNvPr id="5" name="Symbol zastępczy zawartości 4"/>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41253" y="2538248"/>
            <a:ext cx="5904017" cy="3484179"/>
          </a:xfrm>
        </p:spPr>
      </p:pic>
      <p:sp>
        <p:nvSpPr>
          <p:cNvPr id="4" name="Symbol zastępczy zawartości 3"/>
          <p:cNvSpPr>
            <a:spLocks noGrp="1"/>
          </p:cNvSpPr>
          <p:nvPr>
            <p:ph sz="half" idx="2"/>
          </p:nvPr>
        </p:nvSpPr>
        <p:spPr/>
        <p:txBody>
          <a:bodyPr>
            <a:normAutofit/>
          </a:bodyPr>
          <a:lstStyle/>
          <a:p>
            <a:r>
              <a:rPr lang="pl-PL" sz="1600" dirty="0" smtClean="0"/>
              <a:t>Profesor Bronisław Geremek był wybitnym Polakiem i Europejczykiem łączącym zaangażowanie polityczne, dorobek akademicki oraz dogłębną znajomości historii i kultury polskiej oraz europejskiej.</a:t>
            </a:r>
          </a:p>
          <a:p>
            <a:r>
              <a:rPr lang="pl-PL" sz="1600" dirty="0" smtClean="0">
                <a:hlinkClick r:id="rId3"/>
              </a:rPr>
              <a:t>Https://geremek.pl/profesor/</a:t>
            </a:r>
            <a:endParaRPr lang="pl-PL" sz="1600" dirty="0" smtClean="0"/>
          </a:p>
          <a:p>
            <a:endParaRPr lang="pl-PL" sz="1600" dirty="0"/>
          </a:p>
        </p:txBody>
      </p:sp>
      <p:pic>
        <p:nvPicPr>
          <p:cNvPr id="6" name="Obraz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876505" y="3468415"/>
            <a:ext cx="4829777" cy="3184634"/>
          </a:xfrm>
          <a:prstGeom prst="rect">
            <a:avLst/>
          </a:prstGeom>
        </p:spPr>
      </p:pic>
    </p:spTree>
    <p:extLst>
      <p:ext uri="{BB962C8B-B14F-4D97-AF65-F5344CB8AC3E}">
        <p14:creationId xmlns:p14="http://schemas.microsoft.com/office/powerpoint/2010/main" val="374616948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smtClean="0">
                <a:latin typeface="Bernard MT Condensed" panose="02050806060905020404" pitchFamily="18" charset="0"/>
              </a:rPr>
              <a:t>17. FRESK CORTEGE DES NATIONS W KOŚCIELE ST PIERRE LE JEUNE </a:t>
            </a:r>
            <a:endParaRPr lang="pl-PL" dirty="0">
              <a:latin typeface="Bernard MT Condensed" panose="02050806060905020404" pitchFamily="18" charset="0"/>
            </a:endParaRPr>
          </a:p>
        </p:txBody>
      </p:sp>
      <p:sp>
        <p:nvSpPr>
          <p:cNvPr id="4" name="Symbol zastępczy zawartości 3"/>
          <p:cNvSpPr>
            <a:spLocks noGrp="1"/>
          </p:cNvSpPr>
          <p:nvPr>
            <p:ph sz="half" idx="2"/>
          </p:nvPr>
        </p:nvSpPr>
        <p:spPr/>
        <p:txBody>
          <a:bodyPr>
            <a:noAutofit/>
          </a:bodyPr>
          <a:lstStyle/>
          <a:p>
            <a:r>
              <a:rPr lang="pl-PL" sz="1400" dirty="0" smtClean="0">
                <a:hlinkClick r:id="rId2"/>
              </a:rPr>
              <a:t>https://www.saintpierrelejeune.org/Le-cortege-des-nations_a494.html</a:t>
            </a:r>
            <a:endParaRPr lang="pl-PL" sz="1400" dirty="0" smtClean="0"/>
          </a:p>
          <a:p>
            <a:r>
              <a:rPr lang="fr-FR" sz="1400" dirty="0" smtClean="0"/>
              <a:t>Sur le mur de fond du bas-côté Sud, nous pouvons voir « Le Cortège des Nations », ou « La Marche des Nations vers la Croix ». </a:t>
            </a:r>
            <a:br>
              <a:rPr lang="fr-FR" sz="1400" dirty="0" smtClean="0"/>
            </a:br>
            <a:r>
              <a:rPr lang="fr-FR" sz="1400" dirty="0" smtClean="0"/>
              <a:t/>
            </a:r>
            <a:br>
              <a:rPr lang="fr-FR" sz="1400" dirty="0" smtClean="0"/>
            </a:br>
            <a:r>
              <a:rPr lang="fr-FR" sz="1400" dirty="0" smtClean="0"/>
              <a:t>Sur un fond bleu, 13 cavaliers, suivis de 2 personnages à pied, se dirigent vers une colline sur laquelle est plantée une croix. </a:t>
            </a:r>
            <a:br>
              <a:rPr lang="fr-FR" sz="1400" dirty="0" smtClean="0"/>
            </a:br>
            <a:r>
              <a:rPr lang="fr-FR" sz="1400" dirty="0" smtClean="0"/>
              <a:t/>
            </a:r>
            <a:br>
              <a:rPr lang="fr-FR" sz="1400" dirty="0" smtClean="0"/>
            </a:br>
            <a:r>
              <a:rPr lang="fr-FR" sz="1400" dirty="0" smtClean="0"/>
              <a:t>Cette peinture, totalement néo-gothique, est une création de Carl Schäfer. Il a, d'après ces éléments, reconstitué une iconographie dont on ne trouve pas de précédents au Moyen Age. Les nations sont rarement représentées dans la peinture médiévale. </a:t>
            </a:r>
            <a:br>
              <a:rPr lang="fr-FR" sz="1400" dirty="0" smtClean="0"/>
            </a:br>
            <a:r>
              <a:rPr lang="fr-FR" sz="1400" dirty="0" smtClean="0"/>
              <a:t/>
            </a:r>
            <a:br>
              <a:rPr lang="fr-FR" sz="1400" dirty="0" smtClean="0"/>
            </a:br>
            <a:r>
              <a:rPr lang="fr-FR" sz="1400" dirty="0" smtClean="0"/>
              <a:t>Carl Schäfer s'est sûrement inspiré de l'Evangéliaire d'Otton III qui montre Germania, Gallia, Sclavinia et Roma venant s'incliner devant l'Empereur. Comme partout ailleurs dans l'édifice, il s'est également inspiré du Codex Manesse, conservé à Heidelberg : il reprend l'idée du cavalier portant une bannière, la chevelure ondoyante des femmes, la crinière particulière des chevaux, la robe pommelée, le tapis de selle à franges, et va jusqu'à reprendre les petites fleurs blanches qui ponctuent l'herbe verte. </a:t>
            </a:r>
            <a:br>
              <a:rPr lang="fr-FR" sz="1400" dirty="0" smtClean="0"/>
            </a:br>
            <a:r>
              <a:rPr lang="fr-FR" sz="1400" dirty="0" smtClean="0"/>
              <a:t/>
            </a:r>
            <a:br>
              <a:rPr lang="fr-FR" sz="1400" dirty="0" smtClean="0"/>
            </a:br>
            <a:r>
              <a:rPr lang="fr-FR" sz="1400" dirty="0" smtClean="0"/>
              <a:t>L'interprétation de Carl Schäfer est donc totalement fictive.</a:t>
            </a:r>
            <a:endParaRPr lang="pl-PL" sz="1400" dirty="0"/>
          </a:p>
        </p:txBody>
      </p:sp>
      <p:pic>
        <p:nvPicPr>
          <p:cNvPr id="9" name="Symbol zastępczy zawartości 8"/>
          <p:cNvPicPr>
            <a:picLocks noGrp="1" noChangeAspect="1"/>
          </p:cNvPicPr>
          <p:nvPr>
            <p:ph sz="half" idx="1"/>
          </p:nvPr>
        </p:nvPicPr>
        <p:blipFill>
          <a:blip r:embed="rId3">
            <a:extLst>
              <a:ext uri="{28A0092B-C50C-407E-A947-70E740481C1C}">
                <a14:useLocalDpi xmlns:a14="http://schemas.microsoft.com/office/drawing/2010/main" val="0"/>
              </a:ext>
            </a:extLst>
          </a:blip>
          <a:stretch>
            <a:fillRect/>
          </a:stretch>
        </p:blipFill>
        <p:spPr>
          <a:xfrm>
            <a:off x="528109" y="1825625"/>
            <a:ext cx="5801784" cy="4685534"/>
          </a:xfrm>
        </p:spPr>
      </p:pic>
    </p:spTree>
    <p:extLst>
      <p:ext uri="{BB962C8B-B14F-4D97-AF65-F5344CB8AC3E}">
        <p14:creationId xmlns:p14="http://schemas.microsoft.com/office/powerpoint/2010/main" val="349850818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smtClean="0">
                <a:latin typeface="Bernard MT Condensed" panose="02050806060905020404" pitchFamily="18" charset="0"/>
              </a:rPr>
              <a:t>18. POLSKIE FILMY, FESTIWALE FILMOWE W BYŁYM KINIE ODYSEE, OBECNIE COSMOS</a:t>
            </a:r>
            <a:endParaRPr lang="pl-PL" dirty="0">
              <a:latin typeface="Bernard MT Condensed" panose="02050806060905020404" pitchFamily="18" charset="0"/>
            </a:endParaRPr>
          </a:p>
        </p:txBody>
      </p:sp>
      <p:pic>
        <p:nvPicPr>
          <p:cNvPr id="7" name="Symbol zastępczy zawartości 6"/>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371082" y="1690688"/>
            <a:ext cx="3811222" cy="5105303"/>
          </a:xfrm>
        </p:spPr>
      </p:pic>
    </p:spTree>
    <p:extLst>
      <p:ext uri="{BB962C8B-B14F-4D97-AF65-F5344CB8AC3E}">
        <p14:creationId xmlns:p14="http://schemas.microsoft.com/office/powerpoint/2010/main" val="291214834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141890" y="365125"/>
            <a:ext cx="11887200" cy="1325563"/>
          </a:xfrm>
        </p:spPr>
        <p:txBody>
          <a:bodyPr>
            <a:normAutofit/>
          </a:bodyPr>
          <a:lstStyle/>
          <a:p>
            <a:r>
              <a:rPr lang="pl-PL" sz="3200" dirty="0" smtClean="0">
                <a:latin typeface="Bernard MT Condensed" panose="02050806060905020404" pitchFamily="18" charset="0"/>
              </a:rPr>
              <a:t>19. DZIEŁO RAFAŁA OLBIŃSKIEGO W PARLAMENCIE EUROPEJSKIM</a:t>
            </a:r>
            <a:endParaRPr lang="pl-PL" sz="3200" dirty="0">
              <a:latin typeface="Bernard MT Condensed" panose="02050806060905020404" pitchFamily="18" charset="0"/>
            </a:endParaRPr>
          </a:p>
        </p:txBody>
      </p:sp>
      <p:pic>
        <p:nvPicPr>
          <p:cNvPr id="4" name="Symbol zastępczy zawartości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655379" y="1528908"/>
            <a:ext cx="7977351" cy="5576645"/>
          </a:xfrm>
        </p:spPr>
      </p:pic>
    </p:spTree>
    <p:extLst>
      <p:ext uri="{BB962C8B-B14F-4D97-AF65-F5344CB8AC3E}">
        <p14:creationId xmlns:p14="http://schemas.microsoft.com/office/powerpoint/2010/main" val="315932886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smtClean="0">
                <a:latin typeface="Bernard MT Condensed" panose="02050806060905020404" pitchFamily="18" charset="0"/>
              </a:rPr>
              <a:t>RAFAŁ OLBIŃSKI </a:t>
            </a:r>
            <a:r>
              <a:rPr lang="pl-PL" dirty="0" smtClean="0"/>
              <a:t>(ur. 1943 w Kielcach, malarz, grafik, plakacista)</a:t>
            </a:r>
            <a:endParaRPr lang="pl-PL" dirty="0"/>
          </a:p>
        </p:txBody>
      </p:sp>
      <p:pic>
        <p:nvPicPr>
          <p:cNvPr id="9" name="Symbol zastępczy zawartości 8"/>
          <p:cNvPicPr>
            <a:picLocks noGrp="1" noChangeAspect="1"/>
          </p:cNvPicPr>
          <p:nvPr>
            <p:ph sz="half" idx="1"/>
          </p:nvPr>
        </p:nvPicPr>
        <p:blipFill>
          <a:blip r:embed="rId2"/>
          <a:stretch>
            <a:fillRect/>
          </a:stretch>
        </p:blipFill>
        <p:spPr>
          <a:xfrm>
            <a:off x="0" y="2170306"/>
            <a:ext cx="2889633" cy="4063152"/>
          </a:xfrm>
          <a:prstGeom prst="rect">
            <a:avLst/>
          </a:prstGeom>
        </p:spPr>
      </p:pic>
      <p:pic>
        <p:nvPicPr>
          <p:cNvPr id="11" name="Symbol zastępczy zawartości 10"/>
          <p:cNvPicPr>
            <a:picLocks noGrp="1" noChangeAspect="1"/>
          </p:cNvPicPr>
          <p:nvPr>
            <p:ph sz="half" idx="2"/>
          </p:nvPr>
        </p:nvPicPr>
        <p:blipFill>
          <a:blip r:embed="rId3"/>
          <a:stretch>
            <a:fillRect/>
          </a:stretch>
        </p:blipFill>
        <p:spPr>
          <a:xfrm>
            <a:off x="6199840" y="2109155"/>
            <a:ext cx="2894177" cy="4096055"/>
          </a:xfrm>
          <a:prstGeom prst="rect">
            <a:avLst/>
          </a:prstGeom>
        </p:spPr>
      </p:pic>
      <p:pic>
        <p:nvPicPr>
          <p:cNvPr id="10" name="Obraz 9"/>
          <p:cNvPicPr>
            <a:picLocks noChangeAspect="1"/>
          </p:cNvPicPr>
          <p:nvPr/>
        </p:nvPicPr>
        <p:blipFill>
          <a:blip r:embed="rId4"/>
          <a:stretch>
            <a:fillRect/>
          </a:stretch>
        </p:blipFill>
        <p:spPr>
          <a:xfrm>
            <a:off x="3069313" y="2151351"/>
            <a:ext cx="2950847" cy="4101061"/>
          </a:xfrm>
          <a:prstGeom prst="rect">
            <a:avLst/>
          </a:prstGeom>
        </p:spPr>
      </p:pic>
      <p:pic>
        <p:nvPicPr>
          <p:cNvPr id="12" name="Obraz 11"/>
          <p:cNvPicPr>
            <a:picLocks noChangeAspect="1"/>
          </p:cNvPicPr>
          <p:nvPr/>
        </p:nvPicPr>
        <p:blipFill>
          <a:blip r:embed="rId5"/>
          <a:stretch>
            <a:fillRect/>
          </a:stretch>
        </p:blipFill>
        <p:spPr>
          <a:xfrm>
            <a:off x="9285664" y="2109155"/>
            <a:ext cx="2906336" cy="4129219"/>
          </a:xfrm>
          <a:prstGeom prst="rect">
            <a:avLst/>
          </a:prstGeom>
        </p:spPr>
      </p:pic>
      <p:pic>
        <p:nvPicPr>
          <p:cNvPr id="13" name="Obraz 12"/>
          <p:cNvPicPr>
            <a:picLocks noChangeAspect="1"/>
          </p:cNvPicPr>
          <p:nvPr/>
        </p:nvPicPr>
        <p:blipFill>
          <a:blip r:embed="rId6"/>
          <a:stretch>
            <a:fillRect/>
          </a:stretch>
        </p:blipFill>
        <p:spPr>
          <a:xfrm>
            <a:off x="3081280" y="2151351"/>
            <a:ext cx="3073857" cy="4101062"/>
          </a:xfrm>
          <a:prstGeom prst="rect">
            <a:avLst/>
          </a:prstGeom>
        </p:spPr>
      </p:pic>
    </p:spTree>
    <p:extLst>
      <p:ext uri="{BB962C8B-B14F-4D97-AF65-F5344CB8AC3E}">
        <p14:creationId xmlns:p14="http://schemas.microsoft.com/office/powerpoint/2010/main" val="297155911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noAutofit/>
          </a:bodyPr>
          <a:lstStyle/>
          <a:p>
            <a:r>
              <a:rPr lang="pl-PL" sz="3600" dirty="0" smtClean="0">
                <a:latin typeface="Bernard MT Condensed" panose="02050806060905020404" pitchFamily="18" charset="0"/>
              </a:rPr>
              <a:t>20. SZKLANA KULA „ZJEDNOCZONY ŚWIAT” AUTORSTWA T. i B. URBANOWICZÓW W AGORZE PE PODAROWNA W ROCZNICĘ PRZYSTĄPIENIA POLSKI DO UE</a:t>
            </a:r>
            <a:endParaRPr lang="pl-PL" sz="3600" dirty="0">
              <a:latin typeface="Bernard MT Condensed" panose="02050806060905020404" pitchFamily="18" charset="0"/>
            </a:endParaRPr>
          </a:p>
        </p:txBody>
      </p:sp>
      <p:pic>
        <p:nvPicPr>
          <p:cNvPr id="4" name="Symbol zastępczy zawartości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2538248" y="1858911"/>
            <a:ext cx="7315200" cy="4865371"/>
          </a:xfrm>
        </p:spPr>
      </p:pic>
    </p:spTree>
    <p:extLst>
      <p:ext uri="{BB962C8B-B14F-4D97-AF65-F5344CB8AC3E}">
        <p14:creationId xmlns:p14="http://schemas.microsoft.com/office/powerpoint/2010/main" val="258019835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a:latin typeface="Bernard MT Condensed" panose="02050806060905020404" pitchFamily="18" charset="0"/>
              </a:rPr>
              <a:t>21. Maszty ze Stoczni w Gdańsku przy Parlamencie Europejskim</a:t>
            </a:r>
          </a:p>
        </p:txBody>
      </p:sp>
      <p:sp>
        <p:nvSpPr>
          <p:cNvPr id="3" name="Symbol zastępczy zawartości 2"/>
          <p:cNvSpPr>
            <a:spLocks noGrp="1"/>
          </p:cNvSpPr>
          <p:nvPr>
            <p:ph sz="half" idx="1"/>
          </p:nvPr>
        </p:nvSpPr>
        <p:spPr/>
        <p:txBody>
          <a:bodyPr>
            <a:normAutofit fontScale="85000" lnSpcReduction="10000"/>
          </a:bodyPr>
          <a:lstStyle/>
          <a:p>
            <a:pPr algn="just"/>
            <a:r>
              <a:rPr lang="pl-PL" dirty="0"/>
              <a:t>Maszty na których wiszą flagi krajów członkowski Unii Europejskiej zostały wykonane w Stoczni Gdańskiej. Informacja o tym jest umieszczona na kilku z nich. Inicjatorem tego pomysłu był ówczesny przewodniczący parlamentu Irlandczyk, Pat Cox. Chciał aby właśnie w Polsce i w miejscu, gdzie rodziła się Solidarność one powstały. Ma to być symbol zmian, jakie się dokonały w Europie. 3 maja 2004 roku odbyło się uroczyste ich odsłonięcie w którym uczestniczył m.in. Lech Wałęsa.</a:t>
            </a:r>
          </a:p>
        </p:txBody>
      </p:sp>
      <p:pic>
        <p:nvPicPr>
          <p:cNvPr id="5" name="Symbol zastępczy zawartości 3"/>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7129521" y="1825624"/>
            <a:ext cx="3685623" cy="4908971"/>
          </a:xfrm>
        </p:spPr>
      </p:pic>
    </p:spTree>
    <p:extLst>
      <p:ext uri="{BB962C8B-B14F-4D97-AF65-F5344CB8AC3E}">
        <p14:creationId xmlns:p14="http://schemas.microsoft.com/office/powerpoint/2010/main" val="166759608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smtClean="0">
                <a:latin typeface="Bernard MT Condensed" panose="02050806060905020404" pitchFamily="18" charset="0"/>
              </a:rPr>
              <a:t>22. JAKUB JÓZEF ORLIŃSKI W OPERZE </a:t>
            </a:r>
            <a:endParaRPr lang="pl-PL" dirty="0">
              <a:latin typeface="Bernard MT Condensed" panose="02050806060905020404" pitchFamily="18" charset="0"/>
            </a:endParaRPr>
          </a:p>
        </p:txBody>
      </p:sp>
      <p:pic>
        <p:nvPicPr>
          <p:cNvPr id="5" name="Symbol zastępczy zawartości 4"/>
          <p:cNvPicPr>
            <a:picLocks noGrp="1" noChangeAspect="1"/>
          </p:cNvPicPr>
          <p:nvPr>
            <p:ph sz="half" idx="1"/>
          </p:nvPr>
        </p:nvPicPr>
        <p:blipFill>
          <a:blip r:embed="rId2"/>
          <a:stretch>
            <a:fillRect/>
          </a:stretch>
        </p:blipFill>
        <p:spPr>
          <a:xfrm>
            <a:off x="-25539" y="2144110"/>
            <a:ext cx="6045339" cy="3250015"/>
          </a:xfrm>
          <a:prstGeom prst="rect">
            <a:avLst/>
          </a:prstGeom>
        </p:spPr>
      </p:pic>
      <p:pic>
        <p:nvPicPr>
          <p:cNvPr id="6" name="Symbol zastępczy zawartości 5"/>
          <p:cNvPicPr>
            <a:picLocks noGrp="1" noChangeAspect="1"/>
          </p:cNvPicPr>
          <p:nvPr>
            <p:ph sz="half" idx="2"/>
          </p:nvPr>
        </p:nvPicPr>
        <p:blipFill>
          <a:blip r:embed="rId3"/>
          <a:stretch>
            <a:fillRect/>
          </a:stretch>
        </p:blipFill>
        <p:spPr>
          <a:xfrm>
            <a:off x="6164317" y="2554014"/>
            <a:ext cx="6027683" cy="3153103"/>
          </a:xfrm>
          <a:prstGeom prst="rect">
            <a:avLst/>
          </a:prstGeom>
        </p:spPr>
      </p:pic>
    </p:spTree>
    <p:extLst>
      <p:ext uri="{BB962C8B-B14F-4D97-AF65-F5344CB8AC3E}">
        <p14:creationId xmlns:p14="http://schemas.microsoft.com/office/powerpoint/2010/main" val="226794516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smtClean="0">
                <a:latin typeface="Bernard MT Condensed" panose="02050806060905020404" pitchFamily="18" charset="0"/>
              </a:rPr>
              <a:t>23. MARTA GÓRNICKA </a:t>
            </a:r>
            <a:r>
              <a:rPr lang="pl-PL" dirty="0">
                <a:latin typeface="Bernard MT Condensed" panose="02050806060905020404" pitchFamily="18" charset="0"/>
              </a:rPr>
              <a:t>W MAILLON</a:t>
            </a:r>
            <a:r>
              <a:rPr lang="pl-PL" dirty="0"/>
              <a:t/>
            </a:r>
            <a:br>
              <a:rPr lang="pl-PL" dirty="0"/>
            </a:br>
            <a:r>
              <a:rPr lang="pl-PL" sz="2000" dirty="0"/>
              <a:t>https://gornicka.com/bio/</a:t>
            </a:r>
          </a:p>
        </p:txBody>
      </p:sp>
      <p:pic>
        <p:nvPicPr>
          <p:cNvPr id="5" name="Symbol zastępczy zawartości 4"/>
          <p:cNvPicPr>
            <a:picLocks noGrp="1" noChangeAspect="1"/>
          </p:cNvPicPr>
          <p:nvPr>
            <p:ph sz="half" idx="1"/>
          </p:nvPr>
        </p:nvPicPr>
        <p:blipFill>
          <a:blip r:embed="rId2"/>
          <a:stretch>
            <a:fillRect/>
          </a:stretch>
        </p:blipFill>
        <p:spPr>
          <a:xfrm>
            <a:off x="137011" y="2254470"/>
            <a:ext cx="5882789" cy="3547240"/>
          </a:xfrm>
          <a:prstGeom prst="rect">
            <a:avLst/>
          </a:prstGeom>
        </p:spPr>
      </p:pic>
      <p:pic>
        <p:nvPicPr>
          <p:cNvPr id="6" name="Symbol zastępczy zawartości 5"/>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6984125" y="1229710"/>
            <a:ext cx="4004442" cy="5402483"/>
          </a:xfrm>
        </p:spPr>
      </p:pic>
    </p:spTree>
    <p:extLst>
      <p:ext uri="{BB962C8B-B14F-4D97-AF65-F5344CB8AC3E}">
        <p14:creationId xmlns:p14="http://schemas.microsoft.com/office/powerpoint/2010/main" val="168108403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a:latin typeface="Bernard MT Condensed" panose="02050806060905020404" pitchFamily="18" charset="0"/>
              </a:rPr>
              <a:t>24. NAJLEPSZA ALZACKA TARTE </a:t>
            </a:r>
            <a:r>
              <a:rPr lang="pl-PL" dirty="0" smtClean="0">
                <a:latin typeface="Bernard MT Condensed" panose="02050806060905020404" pitchFamily="18" charset="0"/>
              </a:rPr>
              <a:t>FLAMBEE U SZYMONA I KAMILA</a:t>
            </a:r>
            <a:endParaRPr lang="pl-PL" dirty="0">
              <a:latin typeface="Bernard MT Condensed" panose="02050806060905020404" pitchFamily="18" charset="0"/>
            </a:endParaRPr>
          </a:p>
        </p:txBody>
      </p:sp>
      <p:pic>
        <p:nvPicPr>
          <p:cNvPr id="5" name="Symbol zastępczy zawartości 4"/>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1386399" y="1690688"/>
            <a:ext cx="3705862" cy="5081605"/>
          </a:xfrm>
        </p:spPr>
      </p:pic>
      <p:pic>
        <p:nvPicPr>
          <p:cNvPr id="7" name="Symbol zastępczy zawartości 6"/>
          <p:cNvPicPr>
            <a:picLocks noGrp="1" noChangeAspect="1"/>
          </p:cNvPicPr>
          <p:nvPr>
            <p:ph sz="half" idx="2"/>
          </p:nvPr>
        </p:nvPicPr>
        <p:blipFill>
          <a:blip r:embed="rId3"/>
          <a:stretch>
            <a:fillRect/>
          </a:stretch>
        </p:blipFill>
        <p:spPr>
          <a:xfrm>
            <a:off x="6400800" y="1601796"/>
            <a:ext cx="4952999" cy="5031204"/>
          </a:xfrm>
          <a:prstGeom prst="rect">
            <a:avLst/>
          </a:prstGeom>
        </p:spPr>
      </p:pic>
    </p:spTree>
    <p:extLst>
      <p:ext uri="{BB962C8B-B14F-4D97-AF65-F5344CB8AC3E}">
        <p14:creationId xmlns:p14="http://schemas.microsoft.com/office/powerpoint/2010/main" val="213861289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smtClean="0">
                <a:latin typeface="Bernard MT Condensed" panose="02050806060905020404" pitchFamily="18" charset="0"/>
              </a:rPr>
              <a:t>25. EUROKORPUS POLSKA PAŃSTWEM RAMOWYM OD 2022 R.</a:t>
            </a:r>
            <a:endParaRPr lang="pl-PL" dirty="0">
              <a:latin typeface="Bernard MT Condensed" panose="02050806060905020404" pitchFamily="18" charset="0"/>
            </a:endParaRPr>
          </a:p>
        </p:txBody>
      </p:sp>
      <p:pic>
        <p:nvPicPr>
          <p:cNvPr id="5" name="Symbol zastępczy zawartości 4"/>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3957146" y="1825624"/>
            <a:ext cx="3743034" cy="5076491"/>
          </a:xfrm>
        </p:spPr>
      </p:pic>
    </p:spTree>
    <p:extLst>
      <p:ext uri="{BB962C8B-B14F-4D97-AF65-F5344CB8AC3E}">
        <p14:creationId xmlns:p14="http://schemas.microsoft.com/office/powerpoint/2010/main" val="301598374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smtClean="0">
                <a:latin typeface="Bernard MT Condensed" panose="02050806060905020404" pitchFamily="18" charset="0"/>
              </a:rPr>
              <a:t>26. EWA ROSSANO ARTYSTKA Z WROCŁAWIA I ZE STRASBURGA </a:t>
            </a:r>
            <a:endParaRPr lang="pl-PL" dirty="0">
              <a:latin typeface="Bernard MT Condensed" panose="02050806060905020404" pitchFamily="18" charset="0"/>
            </a:endParaRPr>
          </a:p>
        </p:txBody>
      </p:sp>
      <p:pic>
        <p:nvPicPr>
          <p:cNvPr id="4" name="Symbol zastępczy zawartości 3"/>
          <p:cNvPicPr>
            <a:picLocks noGrp="1" noChangeAspect="1"/>
          </p:cNvPicPr>
          <p:nvPr>
            <p:ph idx="1"/>
          </p:nvPr>
        </p:nvPicPr>
        <p:blipFill>
          <a:blip r:embed="rId2"/>
          <a:stretch>
            <a:fillRect/>
          </a:stretch>
        </p:blipFill>
        <p:spPr>
          <a:xfrm>
            <a:off x="1906739" y="1690688"/>
            <a:ext cx="8378521" cy="4992185"/>
          </a:xfrm>
          <a:prstGeom prst="rect">
            <a:avLst/>
          </a:prstGeom>
        </p:spPr>
      </p:pic>
    </p:spTree>
    <p:extLst>
      <p:ext uri="{BB962C8B-B14F-4D97-AF65-F5344CB8AC3E}">
        <p14:creationId xmlns:p14="http://schemas.microsoft.com/office/powerpoint/2010/main" val="244841060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normAutofit fontScale="90000"/>
          </a:bodyPr>
          <a:lstStyle/>
          <a:p>
            <a:r>
              <a:rPr lang="pl-PL" dirty="0" smtClean="0">
                <a:latin typeface="Bernard MT Condensed" panose="02050806060905020404" pitchFamily="18" charset="0"/>
              </a:rPr>
              <a:t>27. WYDANIE TOMIKU SEWERYNA GOSZCZYŃSKIEGO „TRZY STRUNY” W DRUKARNI SILBERMANNA W 1839 R.</a:t>
            </a:r>
            <a:endParaRPr lang="pl-PL" dirty="0">
              <a:latin typeface="Bernard MT Condensed" panose="02050806060905020404" pitchFamily="18" charset="0"/>
            </a:endParaRPr>
          </a:p>
        </p:txBody>
      </p:sp>
      <p:pic>
        <p:nvPicPr>
          <p:cNvPr id="5" name="Symbol zastępczy zawartości 4"/>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623848" y="1825624"/>
            <a:ext cx="3212462" cy="4966393"/>
          </a:xfrm>
        </p:spPr>
      </p:pic>
      <p:pic>
        <p:nvPicPr>
          <p:cNvPr id="6" name="Symbol zastępczy zawartości 5"/>
          <p:cNvPicPr>
            <a:picLocks noGrp="1" noChangeAspect="1"/>
          </p:cNvPicPr>
          <p:nvPr>
            <p:ph sz="half" idx="2"/>
          </p:nvPr>
        </p:nvPicPr>
        <p:blipFill>
          <a:blip r:embed="rId3"/>
          <a:stretch>
            <a:fillRect/>
          </a:stretch>
        </p:blipFill>
        <p:spPr>
          <a:xfrm>
            <a:off x="5517328" y="2248298"/>
            <a:ext cx="6432933" cy="3897333"/>
          </a:xfrm>
          <a:prstGeom prst="rect">
            <a:avLst/>
          </a:prstGeom>
        </p:spPr>
      </p:pic>
    </p:spTree>
    <p:extLst>
      <p:ext uri="{BB962C8B-B14F-4D97-AF65-F5344CB8AC3E}">
        <p14:creationId xmlns:p14="http://schemas.microsoft.com/office/powerpoint/2010/main" val="152448305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normAutofit/>
          </a:bodyPr>
          <a:lstStyle/>
          <a:p>
            <a:r>
              <a:rPr lang="pl-PL" dirty="0" smtClean="0">
                <a:latin typeface="Bernard MT Condensed" panose="02050806060905020404" pitchFamily="18" charset="0"/>
              </a:rPr>
              <a:t>28. MICKIEWICZ </a:t>
            </a:r>
            <a:r>
              <a:rPr lang="pl-PL" dirty="0">
                <a:latin typeface="Bernard MT Condensed" panose="02050806060905020404" pitchFamily="18" charset="0"/>
              </a:rPr>
              <a:t>W STRASBURGU</a:t>
            </a:r>
            <a:r>
              <a:rPr lang="pl-PL" dirty="0"/>
              <a:t/>
            </a:r>
            <a:br>
              <a:rPr lang="pl-PL" dirty="0"/>
            </a:br>
            <a:r>
              <a:rPr lang="pl-PL" sz="1100" dirty="0"/>
              <a:t>https://bazhum.muzhp.pl/media//files/Pamietnik_Literacki_czasopismo_kwartalne_poswiecone_historii_i_krytyce_literatury_polskiej/Pamietnik_Literacki_czasopismo_kwartalne_poswiecone_historii_i_krytyce_literatury_polskiej-r1914_1915-t13-n1_4/Pamietnik_Literacki_czasopismo_kwartalne_poswiecone_historii_i_krytyce_literatury_polskiej-r1914_1915-t13-n1_4-s215-229/Pamietnik_Literacki_czasopismo_kwartalne_poswiecone_historii_i_krytyce_literatury_polskiej-r1914_1915-t13-n1_4-s215-229.pdf</a:t>
            </a:r>
          </a:p>
        </p:txBody>
      </p:sp>
      <p:pic>
        <p:nvPicPr>
          <p:cNvPr id="5" name="Symbol zastępczy zawartości 4"/>
          <p:cNvPicPr>
            <a:picLocks noGrp="1" noChangeAspect="1"/>
          </p:cNvPicPr>
          <p:nvPr>
            <p:ph sz="half" idx="1"/>
          </p:nvPr>
        </p:nvPicPr>
        <p:blipFill>
          <a:blip r:embed="rId2"/>
          <a:stretch>
            <a:fillRect/>
          </a:stretch>
        </p:blipFill>
        <p:spPr>
          <a:xfrm>
            <a:off x="1476037" y="1825625"/>
            <a:ext cx="3905925" cy="4351338"/>
          </a:xfrm>
          <a:prstGeom prst="rect">
            <a:avLst/>
          </a:prstGeom>
        </p:spPr>
      </p:pic>
      <p:pic>
        <p:nvPicPr>
          <p:cNvPr id="6" name="Symbol zastępczy zawartości 5"/>
          <p:cNvPicPr>
            <a:picLocks noGrp="1" noChangeAspect="1"/>
          </p:cNvPicPr>
          <p:nvPr>
            <p:ph sz="half" idx="2"/>
          </p:nvPr>
        </p:nvPicPr>
        <p:blipFill>
          <a:blip r:embed="rId3"/>
          <a:stretch>
            <a:fillRect/>
          </a:stretch>
        </p:blipFill>
        <p:spPr>
          <a:xfrm>
            <a:off x="6172200" y="2091353"/>
            <a:ext cx="5181600" cy="3819882"/>
          </a:xfrm>
          <a:prstGeom prst="rect">
            <a:avLst/>
          </a:prstGeom>
        </p:spPr>
      </p:pic>
      <p:pic>
        <p:nvPicPr>
          <p:cNvPr id="3" name="Obraz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1690688"/>
            <a:ext cx="1869699" cy="2313753"/>
          </a:xfrm>
          <a:prstGeom prst="rect">
            <a:avLst/>
          </a:prstGeom>
        </p:spPr>
      </p:pic>
    </p:spTree>
    <p:extLst>
      <p:ext uri="{BB962C8B-B14F-4D97-AF65-F5344CB8AC3E}">
        <p14:creationId xmlns:p14="http://schemas.microsoft.com/office/powerpoint/2010/main" val="133963550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normAutofit fontScale="90000"/>
          </a:bodyPr>
          <a:lstStyle/>
          <a:p>
            <a:r>
              <a:rPr lang="pl-PL" dirty="0" smtClean="0">
                <a:latin typeface="Bernard MT Condensed" panose="02050806060905020404" pitchFamily="18" charset="0"/>
              </a:rPr>
              <a:t>MICKIEWICZ </a:t>
            </a:r>
            <a:r>
              <a:rPr lang="pl-PL" dirty="0">
                <a:latin typeface="Bernard MT Condensed" panose="02050806060905020404" pitchFamily="18" charset="0"/>
              </a:rPr>
              <a:t>W </a:t>
            </a:r>
            <a:r>
              <a:rPr lang="pl-PL" dirty="0" smtClean="0">
                <a:latin typeface="Bernard MT Condensed" panose="02050806060905020404" pitchFamily="18" charset="0"/>
              </a:rPr>
              <a:t>STRASBURGU Z IGNACYM DOMEYKO </a:t>
            </a:r>
            <a:r>
              <a:rPr lang="pl-PL" dirty="0" smtClean="0"/>
              <a:t>(1802-1889)</a:t>
            </a:r>
            <a:r>
              <a:rPr lang="pl-PL" dirty="0"/>
              <a:t/>
            </a:r>
            <a:br>
              <a:rPr lang="pl-PL" dirty="0"/>
            </a:br>
            <a:r>
              <a:rPr lang="pl-PL" sz="1600" dirty="0"/>
              <a:t>https://archive.org/details/domeyko-moje-podroze-t.-1-1962/page/106/mode/2up?view=theater</a:t>
            </a:r>
          </a:p>
        </p:txBody>
      </p:sp>
      <p:pic>
        <p:nvPicPr>
          <p:cNvPr id="5" name="Symbol zastępczy zawartości 4"/>
          <p:cNvPicPr>
            <a:picLocks noGrp="1" noChangeAspect="1"/>
          </p:cNvPicPr>
          <p:nvPr>
            <p:ph idx="1"/>
          </p:nvPr>
        </p:nvPicPr>
        <p:blipFill>
          <a:blip r:embed="rId2"/>
          <a:stretch>
            <a:fillRect/>
          </a:stretch>
        </p:blipFill>
        <p:spPr>
          <a:xfrm>
            <a:off x="2396359" y="1446289"/>
            <a:ext cx="7236372" cy="5227700"/>
          </a:xfrm>
          <a:prstGeom prst="rect">
            <a:avLst/>
          </a:prstGeom>
        </p:spPr>
      </p:pic>
    </p:spTree>
    <p:extLst>
      <p:ext uri="{BB962C8B-B14F-4D97-AF65-F5344CB8AC3E}">
        <p14:creationId xmlns:p14="http://schemas.microsoft.com/office/powerpoint/2010/main" val="354165837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smtClean="0">
                <a:latin typeface="Bernard MT Condensed" panose="02050806060905020404" pitchFamily="18" charset="0"/>
              </a:rPr>
              <a:t>29. STANISŁAW WYSPIAŃSKI W STRASBURGU 10 – 17 LIPCA 1890 R.</a:t>
            </a:r>
            <a:endParaRPr lang="pl-PL" dirty="0">
              <a:latin typeface="Bernard MT Condensed" panose="02050806060905020404" pitchFamily="18" charset="0"/>
            </a:endParaRPr>
          </a:p>
        </p:txBody>
      </p:sp>
      <p:sp>
        <p:nvSpPr>
          <p:cNvPr id="3" name="Symbol zastępczy zawartości 2"/>
          <p:cNvSpPr>
            <a:spLocks noGrp="1"/>
          </p:cNvSpPr>
          <p:nvPr>
            <p:ph idx="1"/>
          </p:nvPr>
        </p:nvSpPr>
        <p:spPr/>
        <p:txBody>
          <a:bodyPr/>
          <a:lstStyle/>
          <a:p>
            <a:r>
              <a:rPr lang="pl-PL" dirty="0"/>
              <a:t>"uwziąłem się mieć pokój z widokiem na katedrę i... o dziwo! o radości! - znalazłem się po krótkich targach gdzieś na wysokim pięterku vis-a-vis owych konnych królów na fasadzie”. (t. I, cz. 1, s. 165/6).</a:t>
            </a:r>
            <a:br>
              <a:rPr lang="pl-PL" dirty="0"/>
            </a:br>
            <a:endParaRPr lang="pl-PL" dirty="0"/>
          </a:p>
        </p:txBody>
      </p:sp>
      <p:pic>
        <p:nvPicPr>
          <p:cNvPr id="5" name="Obraz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16040" y="3093563"/>
            <a:ext cx="3492566" cy="3606781"/>
          </a:xfrm>
          <a:prstGeom prst="rect">
            <a:avLst/>
          </a:prstGeom>
        </p:spPr>
      </p:pic>
    </p:spTree>
    <p:extLst>
      <p:ext uri="{BB962C8B-B14F-4D97-AF65-F5344CB8AC3E}">
        <p14:creationId xmlns:p14="http://schemas.microsoft.com/office/powerpoint/2010/main" val="7393426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smtClean="0">
                <a:latin typeface="Bernard MT Condensed" panose="02050806060905020404" pitchFamily="18" charset="0"/>
              </a:rPr>
              <a:t>30. JÓZEF CZAPSKI W STRASBURGU 1951-52</a:t>
            </a:r>
            <a:endParaRPr lang="pl-PL" dirty="0">
              <a:latin typeface="Bernard MT Condensed" panose="02050806060905020404" pitchFamily="18" charset="0"/>
            </a:endParaRPr>
          </a:p>
        </p:txBody>
      </p:sp>
      <p:pic>
        <p:nvPicPr>
          <p:cNvPr id="4" name="Symbol zastępczy zawartości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rot="5400000">
            <a:off x="3727373" y="2168705"/>
            <a:ext cx="5211498" cy="3908624"/>
          </a:xfrm>
        </p:spPr>
      </p:pic>
    </p:spTree>
    <p:extLst>
      <p:ext uri="{BB962C8B-B14F-4D97-AF65-F5344CB8AC3E}">
        <p14:creationId xmlns:p14="http://schemas.microsoft.com/office/powerpoint/2010/main" val="333088740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smtClean="0">
                <a:latin typeface="Bernard MT Condensed" panose="02050806060905020404" pitchFamily="18" charset="0"/>
              </a:rPr>
              <a:t>JÓZEF CZAPSKI I JERZY GIEDROYĆ - UNIWERSYTET WOLNEJ EUROPY w CHATEAU POURTALES</a:t>
            </a:r>
            <a:endParaRPr lang="pl-PL" dirty="0">
              <a:latin typeface="Bernard MT Condensed" panose="02050806060905020404" pitchFamily="18" charset="0"/>
            </a:endParaRPr>
          </a:p>
        </p:txBody>
      </p:sp>
      <p:pic>
        <p:nvPicPr>
          <p:cNvPr id="4" name="Symbol zastępczy zawartości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2145358" y="1825625"/>
            <a:ext cx="7901284" cy="4351338"/>
          </a:xfrm>
        </p:spPr>
      </p:pic>
    </p:spTree>
    <p:extLst>
      <p:ext uri="{BB962C8B-B14F-4D97-AF65-F5344CB8AC3E}">
        <p14:creationId xmlns:p14="http://schemas.microsoft.com/office/powerpoint/2010/main" val="2362175791"/>
      </p:ext>
    </p:extLst>
  </p:cSld>
  <p:clrMapOvr>
    <a:masterClrMapping/>
  </p:clrMapOvr>
</p:sld>
</file>

<file path=ppt/theme/theme1.xml><?xml version="1.0" encoding="utf-8"?>
<a:theme xmlns:a="http://schemas.openxmlformats.org/drawingml/2006/main" name="Motyw pakietu Office">
  <a:themeElements>
    <a:clrScheme name="Pakiet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Pakiet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kiet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637</TotalTime>
  <Words>666</Words>
  <Application>Microsoft Office PowerPoint</Application>
  <PresentationFormat>Panoramiczny</PresentationFormat>
  <Paragraphs>55</Paragraphs>
  <Slides>38</Slides>
  <Notes>0</Notes>
  <HiddenSlides>0</HiddenSlides>
  <MMClips>0</MMClips>
  <ScaleCrop>false</ScaleCrop>
  <HeadingPairs>
    <vt:vector size="6" baseType="variant">
      <vt:variant>
        <vt:lpstr>Używane czcionki</vt:lpstr>
      </vt:variant>
      <vt:variant>
        <vt:i4>4</vt:i4>
      </vt:variant>
      <vt:variant>
        <vt:lpstr>Motyw</vt:lpstr>
      </vt:variant>
      <vt:variant>
        <vt:i4>1</vt:i4>
      </vt:variant>
      <vt:variant>
        <vt:lpstr>Tytuły slajdów</vt:lpstr>
      </vt:variant>
      <vt:variant>
        <vt:i4>38</vt:i4>
      </vt:variant>
    </vt:vector>
  </HeadingPairs>
  <TitlesOfParts>
    <vt:vector size="43" baseType="lpstr">
      <vt:lpstr>Arial</vt:lpstr>
      <vt:lpstr>Bernard MT Condensed</vt:lpstr>
      <vt:lpstr>Calibri</vt:lpstr>
      <vt:lpstr>Calibri Light</vt:lpstr>
      <vt:lpstr>Motyw pakietu Office</vt:lpstr>
      <vt:lpstr>30 ŚLADÓW POLSKICH NA TRZYDZIESTOLECIE SZKOŁY POLSKIEJ W STRASBURGU</vt:lpstr>
      <vt:lpstr>1. KOPIA KONSTYTUCJI W RADZIE EUROPY</vt:lpstr>
      <vt:lpstr>2. REPLIKA 21 POSTULATÓW ROBOTNIKÓW STRAJKUJĄCYCH W GDAŃSKU W 1980 R. W RADZIE EUROPY</vt:lpstr>
      <vt:lpstr>3. SIEDZIBA STAŁEGO PRZEDSTAWICIELSTWA PRZY RADZIE EUROPY</vt:lpstr>
      <vt:lpstr>SIEDZIBA STAŁEGO PRZEDSTAWICIELSTWA PRZY RADZIE EUROPY</vt:lpstr>
      <vt:lpstr>4. ULICA SZOPENA</vt:lpstr>
      <vt:lpstr>5. PLAC MARII LESZCZYŃSKIEJ</vt:lpstr>
      <vt:lpstr>PLAC MARII LESZCZYŃSKIEJ https://www.strasbourg.eu/lieu/-/entity/sig/1289_ESP_66</vt:lpstr>
      <vt:lpstr>6. CMENTARZ WOJSKOWY W CRONEMBOURG</vt:lpstr>
      <vt:lpstr>7. PORTRET MIKOŁAJA KOPERNIKA W KATEDRZE</vt:lpstr>
      <vt:lpstr>8. JAN PAWEŁ II W STRASBURGU</vt:lpstr>
      <vt:lpstr>JAN PAWEŁ II W STRASBURGU</vt:lpstr>
      <vt:lpstr>9. POLSKI KSIĘGOZBIÓR W BIBLIOTECE UNIWERSYTECKIEJ BNU</vt:lpstr>
      <vt:lpstr>10. SEKCJA POLSKA W LICEUM PONTONNIERS, COLLEGE VAUBAN, ECOLE CONSEIL DES XV</vt:lpstr>
      <vt:lpstr>11. POLSKA MISJA KATOLICKA W KOŚCIELE NOTRE DAME DE LOURDES</vt:lpstr>
      <vt:lpstr>12. ŁAWECZKA PAWŁA GROBELNEGO</vt:lpstr>
      <vt:lpstr>ŁAWECZKA PAWŁA GROBELNEGO</vt:lpstr>
      <vt:lpstr>13. LICEUM MARIE CURIE</vt:lpstr>
      <vt:lpstr>14. TABLICA UPAMIĘTNIAJĄCA CZESŁAWA SIERADZKIEGO</vt:lpstr>
      <vt:lpstr>15. PIŁKARZ KAROL FILA Z LECHII GDAŃSK W DRUŻYNIE RACING STRASBOURG OD 2021 R.</vt:lpstr>
      <vt:lpstr>16. TABLICA UPAMIĘTNIAJĄCA POSTAĆ BRONISŁAWA GEREMKA W PARLAMENCIE EUROPEJSKIM</vt:lpstr>
      <vt:lpstr>17. FRESK CORTEGE DES NATIONS W KOŚCIELE ST PIERRE LE JEUNE </vt:lpstr>
      <vt:lpstr>18. POLSKIE FILMY, FESTIWALE FILMOWE W BYŁYM KINIE ODYSEE, OBECNIE COSMOS</vt:lpstr>
      <vt:lpstr>19. DZIEŁO RAFAŁA OLBIŃSKIEGO W PARLAMENCIE EUROPEJSKIM</vt:lpstr>
      <vt:lpstr>RAFAŁ OLBIŃSKI (ur. 1943 w Kielcach, malarz, grafik, plakacista)</vt:lpstr>
      <vt:lpstr>20. SZKLANA KULA „ZJEDNOCZONY ŚWIAT” AUTORSTWA T. i B. URBANOWICZÓW W AGORZE PE PODAROWNA W ROCZNICĘ PRZYSTĄPIENIA POLSKI DO UE</vt:lpstr>
      <vt:lpstr>21. Maszty ze Stoczni w Gdańsku przy Parlamencie Europejskim</vt:lpstr>
      <vt:lpstr>22. JAKUB JÓZEF ORLIŃSKI W OPERZE </vt:lpstr>
      <vt:lpstr>23. MARTA GÓRNICKA W MAILLON https://gornicka.com/bio/</vt:lpstr>
      <vt:lpstr>24. NAJLEPSZA ALZACKA TARTE FLAMBEE U SZYMONA I KAMILA</vt:lpstr>
      <vt:lpstr>25. EUROKORPUS POLSKA PAŃSTWEM RAMOWYM OD 2022 R.</vt:lpstr>
      <vt:lpstr>26. EWA ROSSANO ARTYSTKA Z WROCŁAWIA I ZE STRASBURGA </vt:lpstr>
      <vt:lpstr>27. WYDANIE TOMIKU SEWERYNA GOSZCZYŃSKIEGO „TRZY STRUNY” W DRUKARNI SILBERMANNA W 1839 R.</vt:lpstr>
      <vt:lpstr>28. MICKIEWICZ W STRASBURGU https://bazhum.muzhp.pl/media//files/Pamietnik_Literacki_czasopismo_kwartalne_poswiecone_historii_i_krytyce_literatury_polskiej/Pamietnik_Literacki_czasopismo_kwartalne_poswiecone_historii_i_krytyce_literatury_polskiej-r1914_1915-t13-n1_4/Pamietnik_Literacki_czasopismo_kwartalne_poswiecone_historii_i_krytyce_literatury_polskiej-r1914_1915-t13-n1_4-s215-229/Pamietnik_Literacki_czasopismo_kwartalne_poswiecone_historii_i_krytyce_literatury_polskiej-r1914_1915-t13-n1_4-s215-229.pdf</vt:lpstr>
      <vt:lpstr>MICKIEWICZ W STRASBURGU Z IGNACYM DOMEYKO (1802-1889) https://archive.org/details/domeyko-moje-podroze-t.-1-1962/page/106/mode/2up?view=theater</vt:lpstr>
      <vt:lpstr>29. STANISŁAW WYSPIAŃSKI W STRASBURGU 10 – 17 LIPCA 1890 R.</vt:lpstr>
      <vt:lpstr>30. JÓZEF CZAPSKI W STRASBURGU 1951-52</vt:lpstr>
      <vt:lpstr>JÓZEF CZAPSKI I JERZY GIEDROYĆ - UNIWERSYTET WOLNEJ EUROPY w CHATEAU POURTALES</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30 ŚLADÓW POLSKICH NA TRZYDZIESTOLECIE SZKOŁY POLSKIEJ W STRASBURGU</dc:title>
  <dc:creator>PROPRIETAIRE</dc:creator>
  <cp:lastModifiedBy>PROPRIETAIRE</cp:lastModifiedBy>
  <cp:revision>31</cp:revision>
  <dcterms:created xsi:type="dcterms:W3CDTF">2024-03-03T21:07:04Z</dcterms:created>
  <dcterms:modified xsi:type="dcterms:W3CDTF">2024-06-23T13:05:31Z</dcterms:modified>
</cp:coreProperties>
</file>